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tags/tag7.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8.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9.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0.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1.xml" ContentType="application/vnd.openxmlformats-officedocument.presentationml.tags+xml"/>
  <Override PartName="/ppt/notesSlides/notesSlide33.xml" ContentType="application/vnd.openxmlformats-officedocument.presentationml.notesSlide+xml"/>
  <Override PartName="/ppt/tags/tag12.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13.xml" ContentType="application/vnd.openxmlformats-officedocument.presentationml.tags+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7"/>
  </p:notesMasterIdLst>
  <p:sldIdLst>
    <p:sldId id="260" r:id="rId2"/>
    <p:sldId id="262" r:id="rId3"/>
    <p:sldId id="286" r:id="rId4"/>
    <p:sldId id="860" r:id="rId5"/>
    <p:sldId id="900" r:id="rId6"/>
    <p:sldId id="929" r:id="rId7"/>
    <p:sldId id="928" r:id="rId8"/>
    <p:sldId id="905" r:id="rId9"/>
    <p:sldId id="930" r:id="rId10"/>
    <p:sldId id="907" r:id="rId11"/>
    <p:sldId id="849" r:id="rId12"/>
    <p:sldId id="915" r:id="rId13"/>
    <p:sldId id="914" r:id="rId14"/>
    <p:sldId id="932" r:id="rId15"/>
    <p:sldId id="933" r:id="rId16"/>
    <p:sldId id="934" r:id="rId17"/>
    <p:sldId id="917" r:id="rId18"/>
    <p:sldId id="935" r:id="rId19"/>
    <p:sldId id="918" r:id="rId20"/>
    <p:sldId id="919" r:id="rId21"/>
    <p:sldId id="936" r:id="rId22"/>
    <p:sldId id="920" r:id="rId23"/>
    <p:sldId id="937" r:id="rId24"/>
    <p:sldId id="938" r:id="rId25"/>
    <p:sldId id="925" r:id="rId26"/>
    <p:sldId id="926" r:id="rId27"/>
    <p:sldId id="939" r:id="rId28"/>
    <p:sldId id="927" r:id="rId29"/>
    <p:sldId id="957" r:id="rId30"/>
    <p:sldId id="959" r:id="rId31"/>
    <p:sldId id="967" r:id="rId32"/>
    <p:sldId id="968" r:id="rId33"/>
    <p:sldId id="969" r:id="rId34"/>
    <p:sldId id="962" r:id="rId35"/>
    <p:sldId id="966" r:id="rId36"/>
    <p:sldId id="964" r:id="rId37"/>
    <p:sldId id="970" r:id="rId38"/>
    <p:sldId id="940" r:id="rId39"/>
    <p:sldId id="941" r:id="rId40"/>
    <p:sldId id="971" r:id="rId41"/>
    <p:sldId id="972" r:id="rId42"/>
    <p:sldId id="945" r:id="rId43"/>
    <p:sldId id="973" r:id="rId44"/>
    <p:sldId id="947" r:id="rId45"/>
    <p:sldId id="284" r:id="rId46"/>
  </p:sldIdLst>
  <p:sldSz cx="12192000" cy="6858000"/>
  <p:notesSz cx="6858000" cy="9144000"/>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82" d="100"/>
          <a:sy n="82" d="100"/>
        </p:scale>
        <p:origin x="691"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04B0AA-62E1-40EF-A2C4-E169CD09143A}" type="datetimeFigureOut">
              <a:rPr lang="zh-CN" altLang="en-US" smtClean="0"/>
              <a:t>2025-06-28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8A3C8F-C187-4018-B63C-6FF142036AA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幻灯片图像占位符 1"/>
          <p:cNvSpPr>
            <a:spLocks noGrp="1" noRot="1" noChangeAspect="1" noTextEdit="1"/>
          </p:cNvSpPr>
          <p:nvPr>
            <p:ph type="sldImg"/>
          </p:nvPr>
        </p:nvSpPr>
        <p:spPr/>
      </p:sp>
      <p:sp>
        <p:nvSpPr>
          <p:cNvPr id="94211" name="备注占位符 2"/>
          <p:cNvSpPr>
            <a:spLocks noGrp="1"/>
          </p:cNvSpPr>
          <p:nvPr>
            <p:ph type="body" idx="1"/>
          </p:nvPr>
        </p:nvSpPr>
        <p:spPr>
          <a:noFill/>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3130" rtl="0" eaLnBrk="1" fontAlgn="base" latinLnBrk="0" hangingPunct="1">
              <a:lnSpc>
                <a:spcPct val="100000"/>
              </a:lnSpc>
              <a:spcBef>
                <a:spcPct val="0"/>
              </a:spcBef>
              <a:spcAft>
                <a:spcPct val="0"/>
              </a:spcAft>
              <a:buClrTx/>
              <a:buSzTx/>
              <a:buFont typeface="Arial" panose="020B0604020202020204" pitchFamily="34" charset="0"/>
              <a:buNone/>
              <a:defRPr/>
            </a:pPr>
            <a:fld id="{B6307655-A20D-4142-AD78-1AF979BC4BD9}" type="slidenum">
              <a:rPr kumimoji="0" altLang="en-US" sz="12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rPr>
              <a:t>1</a:t>
            </a:fld>
            <a:endParaRPr kumimoji="0" lang="zh-CN" altLang="en-US" sz="12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2ECA76-DE32-CE63-682F-D72F412AAD7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EF1A084-968A-4B2E-8806-F570E2F7709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BC08A23-E492-DCB6-B9EA-CFACD5F797E0}"/>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3BF29D9C-50DC-89F2-9A87-8900F3EEF9A7}"/>
              </a:ext>
            </a:extLst>
          </p:cNvPr>
          <p:cNvSpPr>
            <a:spLocks noGrp="1"/>
          </p:cNvSpPr>
          <p:nvPr>
            <p:ph type="sldNum" sz="quarter" idx="5"/>
          </p:nvPr>
        </p:nvSpPr>
        <p:spPr/>
        <p:txBody>
          <a:bodyPr/>
          <a:lstStyle/>
          <a:p>
            <a:fld id="{B1F6169F-443E-4E19-9CD8-03730782243B}" type="slidenum">
              <a:rPr lang="en-US" altLang="zh-CN" smtClean="0"/>
              <a:t>13</a:t>
            </a:fld>
            <a:endParaRPr lang="zh-CN" altLang="en-US"/>
          </a:p>
        </p:txBody>
      </p:sp>
    </p:spTree>
    <p:extLst>
      <p:ext uri="{BB962C8B-B14F-4D97-AF65-F5344CB8AC3E}">
        <p14:creationId xmlns:p14="http://schemas.microsoft.com/office/powerpoint/2010/main" val="41921648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655F53-20B4-3FC2-1B11-0D5744FCA13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C3C1425-D26A-46F7-C5E2-FD698F81A8C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230D838-49B1-852E-97C1-158BDD917E0A}"/>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F2FA8CD2-5709-822B-2933-B6124F6E3390}"/>
              </a:ext>
            </a:extLst>
          </p:cNvPr>
          <p:cNvSpPr>
            <a:spLocks noGrp="1"/>
          </p:cNvSpPr>
          <p:nvPr>
            <p:ph type="sldNum" sz="quarter" idx="5"/>
          </p:nvPr>
        </p:nvSpPr>
        <p:spPr/>
        <p:txBody>
          <a:bodyPr/>
          <a:lstStyle/>
          <a:p>
            <a:fld id="{B1F6169F-443E-4E19-9CD8-03730782243B}" type="slidenum">
              <a:rPr lang="en-US" altLang="zh-CN" smtClean="0"/>
              <a:t>14</a:t>
            </a:fld>
            <a:endParaRPr lang="zh-CN" altLang="en-US"/>
          </a:p>
        </p:txBody>
      </p:sp>
    </p:spTree>
    <p:extLst>
      <p:ext uri="{BB962C8B-B14F-4D97-AF65-F5344CB8AC3E}">
        <p14:creationId xmlns:p14="http://schemas.microsoft.com/office/powerpoint/2010/main" val="18602149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C19E12-95AF-286D-58E1-74E90B700D3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7B815CD-1F8D-1D02-4B8F-070CA1B83C5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B233370-36CD-B65F-47D9-DF6E757829C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62333164-4482-93D6-CEF2-35BB2D9C99E4}"/>
              </a:ext>
            </a:extLst>
          </p:cNvPr>
          <p:cNvSpPr>
            <a:spLocks noGrp="1"/>
          </p:cNvSpPr>
          <p:nvPr>
            <p:ph type="sldNum" sz="quarter" idx="5"/>
          </p:nvPr>
        </p:nvSpPr>
        <p:spPr/>
        <p:txBody>
          <a:bodyPr/>
          <a:lstStyle/>
          <a:p>
            <a:fld id="{B1F6169F-443E-4E19-9CD8-03730782243B}" type="slidenum">
              <a:rPr lang="en-US" altLang="zh-CN" smtClean="0"/>
              <a:t>15</a:t>
            </a:fld>
            <a:endParaRPr lang="zh-CN" altLang="en-US"/>
          </a:p>
        </p:txBody>
      </p:sp>
    </p:spTree>
    <p:extLst>
      <p:ext uri="{BB962C8B-B14F-4D97-AF65-F5344CB8AC3E}">
        <p14:creationId xmlns:p14="http://schemas.microsoft.com/office/powerpoint/2010/main" val="26762802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8B68C-8B54-4505-2694-D1A43D7D9B2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7C60300-BA0F-871F-2EC5-E3D3C2D266D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13E93E1-0C29-BE7C-90E9-810B7BF4073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856D1192-FC4A-AB07-E045-93F8EE771482}"/>
              </a:ext>
            </a:extLst>
          </p:cNvPr>
          <p:cNvSpPr>
            <a:spLocks noGrp="1"/>
          </p:cNvSpPr>
          <p:nvPr>
            <p:ph type="sldNum" sz="quarter" idx="5"/>
          </p:nvPr>
        </p:nvSpPr>
        <p:spPr/>
        <p:txBody>
          <a:bodyPr/>
          <a:lstStyle/>
          <a:p>
            <a:fld id="{B1F6169F-443E-4E19-9CD8-03730782243B}" type="slidenum">
              <a:rPr lang="en-US" altLang="zh-CN" smtClean="0"/>
              <a:t>16</a:t>
            </a:fld>
            <a:endParaRPr lang="zh-CN" altLang="en-US"/>
          </a:p>
        </p:txBody>
      </p:sp>
    </p:spTree>
    <p:extLst>
      <p:ext uri="{BB962C8B-B14F-4D97-AF65-F5344CB8AC3E}">
        <p14:creationId xmlns:p14="http://schemas.microsoft.com/office/powerpoint/2010/main" val="23107214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04FDAB-1093-495F-9CA6-0C493ADA52E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817B77A-5787-4E03-41F3-1B247612FD4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558A95D-1A05-A279-BF53-23EA579FD17C}"/>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89CE5A21-181E-1910-1652-7F1CC894B0ED}"/>
              </a:ext>
            </a:extLst>
          </p:cNvPr>
          <p:cNvSpPr>
            <a:spLocks noGrp="1"/>
          </p:cNvSpPr>
          <p:nvPr>
            <p:ph type="sldNum" sz="quarter" idx="5"/>
          </p:nvPr>
        </p:nvSpPr>
        <p:spPr/>
        <p:txBody>
          <a:bodyPr/>
          <a:lstStyle/>
          <a:p>
            <a:fld id="{B1F6169F-443E-4E19-9CD8-03730782243B}" type="slidenum">
              <a:rPr lang="en-US" altLang="zh-CN" smtClean="0"/>
              <a:t>17</a:t>
            </a:fld>
            <a:endParaRPr lang="zh-CN" altLang="en-US"/>
          </a:p>
        </p:txBody>
      </p:sp>
    </p:spTree>
    <p:extLst>
      <p:ext uri="{BB962C8B-B14F-4D97-AF65-F5344CB8AC3E}">
        <p14:creationId xmlns:p14="http://schemas.microsoft.com/office/powerpoint/2010/main" val="33140903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F27E2F-BE0B-2E4C-10A1-8A4CDDE22DF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85E8FE8-4E8E-49D3-D436-24F680C7169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4F37731-F8B8-F07A-848D-B065791E5B8D}"/>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673C967F-0399-7894-6DCE-72293EA3EB57}"/>
              </a:ext>
            </a:extLst>
          </p:cNvPr>
          <p:cNvSpPr>
            <a:spLocks noGrp="1"/>
          </p:cNvSpPr>
          <p:nvPr>
            <p:ph type="sldNum" sz="quarter" idx="5"/>
          </p:nvPr>
        </p:nvSpPr>
        <p:spPr/>
        <p:txBody>
          <a:bodyPr/>
          <a:lstStyle/>
          <a:p>
            <a:fld id="{B1F6169F-443E-4E19-9CD8-03730782243B}" type="slidenum">
              <a:rPr lang="en-US" altLang="zh-CN" smtClean="0"/>
              <a:t>18</a:t>
            </a:fld>
            <a:endParaRPr lang="zh-CN" altLang="en-US"/>
          </a:p>
        </p:txBody>
      </p:sp>
    </p:spTree>
    <p:extLst>
      <p:ext uri="{BB962C8B-B14F-4D97-AF65-F5344CB8AC3E}">
        <p14:creationId xmlns:p14="http://schemas.microsoft.com/office/powerpoint/2010/main" val="28463150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FA859-B6BC-A65E-D78D-A1C5CD36BAE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6C67897-7C31-6E25-82C7-BCC1FCC9ECB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1D1242F-C79E-FAC4-C394-2E7A9865938D}"/>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F5FCDCA-3E41-5D85-3C8F-1F37A6B092D1}"/>
              </a:ext>
            </a:extLst>
          </p:cNvPr>
          <p:cNvSpPr>
            <a:spLocks noGrp="1"/>
          </p:cNvSpPr>
          <p:nvPr>
            <p:ph type="sldNum" sz="quarter" idx="5"/>
          </p:nvPr>
        </p:nvSpPr>
        <p:spPr/>
        <p:txBody>
          <a:bodyPr/>
          <a:lstStyle/>
          <a:p>
            <a:fld id="{B1F6169F-443E-4E19-9CD8-03730782243B}" type="slidenum">
              <a:rPr lang="en-US" altLang="zh-CN" smtClean="0"/>
              <a:t>19</a:t>
            </a:fld>
            <a:endParaRPr lang="zh-CN" altLang="en-US"/>
          </a:p>
        </p:txBody>
      </p:sp>
    </p:spTree>
    <p:extLst>
      <p:ext uri="{BB962C8B-B14F-4D97-AF65-F5344CB8AC3E}">
        <p14:creationId xmlns:p14="http://schemas.microsoft.com/office/powerpoint/2010/main" val="35889425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436416-A985-33B2-18FF-F58C44291CD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11353F6-CC4D-633B-C811-2E7A7BA331F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67A7D9B-F189-B7FC-EF66-F2721F5413B5}"/>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741E6192-88BE-1D42-A7FA-D4F76553E8AD}"/>
              </a:ext>
            </a:extLst>
          </p:cNvPr>
          <p:cNvSpPr>
            <a:spLocks noGrp="1"/>
          </p:cNvSpPr>
          <p:nvPr>
            <p:ph type="sldNum" sz="quarter" idx="5"/>
          </p:nvPr>
        </p:nvSpPr>
        <p:spPr/>
        <p:txBody>
          <a:bodyPr/>
          <a:lstStyle/>
          <a:p>
            <a:fld id="{B1F6169F-443E-4E19-9CD8-03730782243B}" type="slidenum">
              <a:rPr lang="en-US" altLang="zh-CN" smtClean="0"/>
              <a:t>20</a:t>
            </a:fld>
            <a:endParaRPr lang="zh-CN" altLang="en-US"/>
          </a:p>
        </p:txBody>
      </p:sp>
    </p:spTree>
    <p:extLst>
      <p:ext uri="{BB962C8B-B14F-4D97-AF65-F5344CB8AC3E}">
        <p14:creationId xmlns:p14="http://schemas.microsoft.com/office/powerpoint/2010/main" val="31857903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8B1A41-098C-8C7D-8C62-B585B6E56F2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2B2C098-E366-87A4-04BE-A673EA01D34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DCAC56E-F383-0125-B896-5D80891F32B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0D4041D-C0FD-FB45-BF76-8AFAB56C9F54}"/>
              </a:ext>
            </a:extLst>
          </p:cNvPr>
          <p:cNvSpPr>
            <a:spLocks noGrp="1"/>
          </p:cNvSpPr>
          <p:nvPr>
            <p:ph type="sldNum" sz="quarter" idx="5"/>
          </p:nvPr>
        </p:nvSpPr>
        <p:spPr/>
        <p:txBody>
          <a:bodyPr/>
          <a:lstStyle/>
          <a:p>
            <a:fld id="{B1F6169F-443E-4E19-9CD8-03730782243B}" type="slidenum">
              <a:rPr lang="en-US" altLang="zh-CN" smtClean="0"/>
              <a:t>21</a:t>
            </a:fld>
            <a:endParaRPr lang="zh-CN" altLang="en-US"/>
          </a:p>
        </p:txBody>
      </p:sp>
    </p:spTree>
    <p:extLst>
      <p:ext uri="{BB962C8B-B14F-4D97-AF65-F5344CB8AC3E}">
        <p14:creationId xmlns:p14="http://schemas.microsoft.com/office/powerpoint/2010/main" val="37456251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0ACED-1851-8182-1D61-7CFC3497A94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000AA8E-E573-0451-D5C7-BAD48AD7799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AEA847E-4592-B9DD-1A3B-5B718AD849C2}"/>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46A5A5E9-2120-7056-13DE-705A696D1D8A}"/>
              </a:ext>
            </a:extLst>
          </p:cNvPr>
          <p:cNvSpPr>
            <a:spLocks noGrp="1"/>
          </p:cNvSpPr>
          <p:nvPr>
            <p:ph type="sldNum" sz="quarter" idx="5"/>
          </p:nvPr>
        </p:nvSpPr>
        <p:spPr/>
        <p:txBody>
          <a:bodyPr/>
          <a:lstStyle/>
          <a:p>
            <a:fld id="{B1F6169F-443E-4E19-9CD8-03730782243B}" type="slidenum">
              <a:rPr lang="en-US" altLang="zh-CN" smtClean="0"/>
              <a:t>22</a:t>
            </a:fld>
            <a:endParaRPr lang="zh-CN" altLang="en-US"/>
          </a:p>
        </p:txBody>
      </p:sp>
    </p:spTree>
    <p:extLst>
      <p:ext uri="{BB962C8B-B14F-4D97-AF65-F5344CB8AC3E}">
        <p14:creationId xmlns:p14="http://schemas.microsoft.com/office/powerpoint/2010/main" val="920680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1F6169F-443E-4E19-9CD8-03730782243B}" type="slidenum">
              <a:rPr lang="en-US" altLang="zh-CN" smtClean="0"/>
              <a:t>4</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A778B0-C1D2-C9C7-19C6-393EFB5A024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1442C39-336E-35DE-42E2-AF11DC36879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DBA5E5E-65B6-811B-F730-7BE52BEF033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A1F23DE3-A37C-8505-09DF-CF7C360E1655}"/>
              </a:ext>
            </a:extLst>
          </p:cNvPr>
          <p:cNvSpPr>
            <a:spLocks noGrp="1"/>
          </p:cNvSpPr>
          <p:nvPr>
            <p:ph type="sldNum" sz="quarter" idx="5"/>
          </p:nvPr>
        </p:nvSpPr>
        <p:spPr/>
        <p:txBody>
          <a:bodyPr/>
          <a:lstStyle/>
          <a:p>
            <a:fld id="{B1F6169F-443E-4E19-9CD8-03730782243B}" type="slidenum">
              <a:rPr lang="en-US" altLang="zh-CN" smtClean="0"/>
              <a:t>23</a:t>
            </a:fld>
            <a:endParaRPr lang="zh-CN" altLang="en-US"/>
          </a:p>
        </p:txBody>
      </p:sp>
    </p:spTree>
    <p:extLst>
      <p:ext uri="{BB962C8B-B14F-4D97-AF65-F5344CB8AC3E}">
        <p14:creationId xmlns:p14="http://schemas.microsoft.com/office/powerpoint/2010/main" val="13138149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9DEDA7-130C-3EF7-2ED8-03D21B2618D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11E6B72-C119-EB00-1282-794A4A5628B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D60DE40-94BC-0BDB-169E-A43EC22A0EF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51CABBFA-78D6-8705-45FE-07B4A0E9EC2C}"/>
              </a:ext>
            </a:extLst>
          </p:cNvPr>
          <p:cNvSpPr>
            <a:spLocks noGrp="1"/>
          </p:cNvSpPr>
          <p:nvPr>
            <p:ph type="sldNum" sz="quarter" idx="5"/>
          </p:nvPr>
        </p:nvSpPr>
        <p:spPr/>
        <p:txBody>
          <a:bodyPr/>
          <a:lstStyle/>
          <a:p>
            <a:fld id="{B1F6169F-443E-4E19-9CD8-03730782243B}" type="slidenum">
              <a:rPr lang="en-US" altLang="zh-CN" smtClean="0"/>
              <a:t>24</a:t>
            </a:fld>
            <a:endParaRPr lang="zh-CN" altLang="en-US"/>
          </a:p>
        </p:txBody>
      </p:sp>
    </p:spTree>
    <p:extLst>
      <p:ext uri="{BB962C8B-B14F-4D97-AF65-F5344CB8AC3E}">
        <p14:creationId xmlns:p14="http://schemas.microsoft.com/office/powerpoint/2010/main" val="36638404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F3080B-DD5E-6307-54DC-F46C71F0C27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ED64865-647C-BE68-1B3E-7051F5E899C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E6C9246-4821-003B-F832-6875C4C05707}"/>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F77D7F3E-9560-740B-049F-7A341FA33BC4}"/>
              </a:ext>
            </a:extLst>
          </p:cNvPr>
          <p:cNvSpPr>
            <a:spLocks noGrp="1"/>
          </p:cNvSpPr>
          <p:nvPr>
            <p:ph type="sldNum" sz="quarter" idx="5"/>
          </p:nvPr>
        </p:nvSpPr>
        <p:spPr/>
        <p:txBody>
          <a:bodyPr/>
          <a:lstStyle/>
          <a:p>
            <a:fld id="{B1F6169F-443E-4E19-9CD8-03730782243B}" type="slidenum">
              <a:rPr lang="en-US" altLang="zh-CN" smtClean="0"/>
              <a:t>25</a:t>
            </a:fld>
            <a:endParaRPr lang="zh-CN" altLang="en-US"/>
          </a:p>
        </p:txBody>
      </p:sp>
    </p:spTree>
    <p:extLst>
      <p:ext uri="{BB962C8B-B14F-4D97-AF65-F5344CB8AC3E}">
        <p14:creationId xmlns:p14="http://schemas.microsoft.com/office/powerpoint/2010/main" val="1472259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FA674B-DFCA-2DE9-9348-E4D24E545C6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7DB0815-41BD-66F5-09F9-E7F9206D3D4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8F39C13-8EE4-D024-A402-97EE027E4BAE}"/>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6FAF02E7-050B-99A3-F754-5B7AE1D1D53E}"/>
              </a:ext>
            </a:extLst>
          </p:cNvPr>
          <p:cNvSpPr>
            <a:spLocks noGrp="1"/>
          </p:cNvSpPr>
          <p:nvPr>
            <p:ph type="sldNum" sz="quarter" idx="5"/>
          </p:nvPr>
        </p:nvSpPr>
        <p:spPr/>
        <p:txBody>
          <a:bodyPr/>
          <a:lstStyle/>
          <a:p>
            <a:fld id="{B1F6169F-443E-4E19-9CD8-03730782243B}" type="slidenum">
              <a:rPr lang="en-US" altLang="zh-CN" smtClean="0"/>
              <a:t>26</a:t>
            </a:fld>
            <a:endParaRPr lang="zh-CN" altLang="en-US"/>
          </a:p>
        </p:txBody>
      </p:sp>
    </p:spTree>
    <p:extLst>
      <p:ext uri="{BB962C8B-B14F-4D97-AF65-F5344CB8AC3E}">
        <p14:creationId xmlns:p14="http://schemas.microsoft.com/office/powerpoint/2010/main" val="18997854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F1FF50-12AD-CFA9-8D46-3CE535B870F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A0728D4-11F7-341E-C82E-B6EF52290D0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4F89AD8-670F-9F6F-3453-82BFC519DC7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47526325-1BEB-BF42-CF60-7512AF23240D}"/>
              </a:ext>
            </a:extLst>
          </p:cNvPr>
          <p:cNvSpPr>
            <a:spLocks noGrp="1"/>
          </p:cNvSpPr>
          <p:nvPr>
            <p:ph type="sldNum" sz="quarter" idx="5"/>
          </p:nvPr>
        </p:nvSpPr>
        <p:spPr/>
        <p:txBody>
          <a:bodyPr/>
          <a:lstStyle/>
          <a:p>
            <a:fld id="{B1F6169F-443E-4E19-9CD8-03730782243B}" type="slidenum">
              <a:rPr lang="en-US" altLang="zh-CN" smtClean="0"/>
              <a:t>27</a:t>
            </a:fld>
            <a:endParaRPr lang="zh-CN" altLang="en-US"/>
          </a:p>
        </p:txBody>
      </p:sp>
    </p:spTree>
    <p:extLst>
      <p:ext uri="{BB962C8B-B14F-4D97-AF65-F5344CB8AC3E}">
        <p14:creationId xmlns:p14="http://schemas.microsoft.com/office/powerpoint/2010/main" val="22691899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7B96DA-6436-8292-76CE-FDC70D99B97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0E7EBDA-8C7C-D0B6-60F5-8D56F35FDCD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468838E-5231-8E54-E484-7DD834295954}"/>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12911374-84C6-10CB-9CDA-41EDCB66BE51}"/>
              </a:ext>
            </a:extLst>
          </p:cNvPr>
          <p:cNvSpPr>
            <a:spLocks noGrp="1"/>
          </p:cNvSpPr>
          <p:nvPr>
            <p:ph type="sldNum" sz="quarter" idx="5"/>
          </p:nvPr>
        </p:nvSpPr>
        <p:spPr/>
        <p:txBody>
          <a:bodyPr/>
          <a:lstStyle/>
          <a:p>
            <a:fld id="{B1F6169F-443E-4E19-9CD8-03730782243B}" type="slidenum">
              <a:rPr lang="en-US" altLang="zh-CN" smtClean="0"/>
              <a:t>28</a:t>
            </a:fld>
            <a:endParaRPr lang="zh-CN" altLang="en-US"/>
          </a:p>
        </p:txBody>
      </p:sp>
    </p:spTree>
    <p:extLst>
      <p:ext uri="{BB962C8B-B14F-4D97-AF65-F5344CB8AC3E}">
        <p14:creationId xmlns:p14="http://schemas.microsoft.com/office/powerpoint/2010/main" val="8927240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20E35F-03ED-D4F4-D03A-53C70846051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3A96536-E7F9-C544-40EE-91325758E3E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7E40839-5E9E-A054-D6EF-DDDDF9B06E3A}"/>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D5A2C3D-15EE-33D6-05AC-EF342F4D0E27}"/>
              </a:ext>
            </a:extLst>
          </p:cNvPr>
          <p:cNvSpPr>
            <a:spLocks noGrp="1"/>
          </p:cNvSpPr>
          <p:nvPr>
            <p:ph type="sldNum" sz="quarter" idx="5"/>
          </p:nvPr>
        </p:nvSpPr>
        <p:spPr/>
        <p:txBody>
          <a:bodyPr/>
          <a:lstStyle/>
          <a:p>
            <a:fld id="{B1F6169F-443E-4E19-9CD8-03730782243B}" type="slidenum">
              <a:rPr lang="en-US" altLang="zh-CN" smtClean="0"/>
              <a:t>29</a:t>
            </a:fld>
            <a:endParaRPr lang="zh-CN" altLang="en-US"/>
          </a:p>
        </p:txBody>
      </p:sp>
    </p:spTree>
    <p:extLst>
      <p:ext uri="{BB962C8B-B14F-4D97-AF65-F5344CB8AC3E}">
        <p14:creationId xmlns:p14="http://schemas.microsoft.com/office/powerpoint/2010/main" val="6874846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8FBD13-631F-5198-A932-57A9A030E5F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2076D38-AF13-F65F-7361-91DED20B61A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6C83D90-6F4F-CDAF-4149-8325EA5A6820}"/>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D95EB53B-12FF-1174-54FA-36EE1C38DCDB}"/>
              </a:ext>
            </a:extLst>
          </p:cNvPr>
          <p:cNvSpPr>
            <a:spLocks noGrp="1"/>
          </p:cNvSpPr>
          <p:nvPr>
            <p:ph type="sldNum" sz="quarter" idx="5"/>
          </p:nvPr>
        </p:nvSpPr>
        <p:spPr/>
        <p:txBody>
          <a:bodyPr/>
          <a:lstStyle/>
          <a:p>
            <a:fld id="{B1F6169F-443E-4E19-9CD8-03730782243B}" type="slidenum">
              <a:rPr lang="en-US" altLang="zh-CN" smtClean="0"/>
              <a:t>30</a:t>
            </a:fld>
            <a:endParaRPr lang="zh-CN" altLang="en-US"/>
          </a:p>
        </p:txBody>
      </p:sp>
    </p:spTree>
    <p:extLst>
      <p:ext uri="{BB962C8B-B14F-4D97-AF65-F5344CB8AC3E}">
        <p14:creationId xmlns:p14="http://schemas.microsoft.com/office/powerpoint/2010/main" val="20150672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BA14F5-7388-D0C9-FF17-B90D261A25A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541DB17-1715-88B2-EE5C-A3EDA71B91A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3A45C06-6929-4141-56F9-91C81F31482B}"/>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37A967F9-FA71-D468-9E61-40AD81A3E999}"/>
              </a:ext>
            </a:extLst>
          </p:cNvPr>
          <p:cNvSpPr>
            <a:spLocks noGrp="1"/>
          </p:cNvSpPr>
          <p:nvPr>
            <p:ph type="sldNum" sz="quarter" idx="5"/>
          </p:nvPr>
        </p:nvSpPr>
        <p:spPr/>
        <p:txBody>
          <a:bodyPr/>
          <a:lstStyle/>
          <a:p>
            <a:fld id="{B1F6169F-443E-4E19-9CD8-03730782243B}" type="slidenum">
              <a:rPr lang="en-US" altLang="zh-CN" smtClean="0"/>
              <a:t>31</a:t>
            </a:fld>
            <a:endParaRPr lang="zh-CN" altLang="en-US"/>
          </a:p>
        </p:txBody>
      </p:sp>
    </p:spTree>
    <p:extLst>
      <p:ext uri="{BB962C8B-B14F-4D97-AF65-F5344CB8AC3E}">
        <p14:creationId xmlns:p14="http://schemas.microsoft.com/office/powerpoint/2010/main" val="41022449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91FE08-0E8A-7D18-7E7B-C1BF1C5DE8C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EC5C191-E382-FD3C-3D01-98005B64D3D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7EC738F-F753-80B9-1F79-2EC653C0B29E}"/>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5A7A6B26-63C4-688A-92E9-25488A5FF10E}"/>
              </a:ext>
            </a:extLst>
          </p:cNvPr>
          <p:cNvSpPr>
            <a:spLocks noGrp="1"/>
          </p:cNvSpPr>
          <p:nvPr>
            <p:ph type="sldNum" sz="quarter" idx="5"/>
          </p:nvPr>
        </p:nvSpPr>
        <p:spPr/>
        <p:txBody>
          <a:bodyPr/>
          <a:lstStyle/>
          <a:p>
            <a:fld id="{B1F6169F-443E-4E19-9CD8-03730782243B}" type="slidenum">
              <a:rPr lang="en-US" altLang="zh-CN" smtClean="0"/>
              <a:t>32</a:t>
            </a:fld>
            <a:endParaRPr lang="zh-CN" altLang="en-US"/>
          </a:p>
        </p:txBody>
      </p:sp>
    </p:spTree>
    <p:extLst>
      <p:ext uri="{BB962C8B-B14F-4D97-AF65-F5344CB8AC3E}">
        <p14:creationId xmlns:p14="http://schemas.microsoft.com/office/powerpoint/2010/main" val="7577386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196E5B-02C5-DD57-B2B7-E184A4BA078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EBCF515-9EE8-15C3-B6FB-F4C150102B9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863E513-B8E0-330F-2079-3D86EFB7DA3D}"/>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A97E6B1C-45A6-78A9-5852-547BDE1E363A}"/>
              </a:ext>
            </a:extLst>
          </p:cNvPr>
          <p:cNvSpPr>
            <a:spLocks noGrp="1"/>
          </p:cNvSpPr>
          <p:nvPr>
            <p:ph type="sldNum" sz="quarter" idx="5"/>
          </p:nvPr>
        </p:nvSpPr>
        <p:spPr/>
        <p:txBody>
          <a:bodyPr/>
          <a:lstStyle/>
          <a:p>
            <a:fld id="{B1F6169F-443E-4E19-9CD8-03730782243B}" type="slidenum">
              <a:rPr lang="en-US" altLang="zh-CN" smtClean="0"/>
              <a:t>5</a:t>
            </a:fld>
            <a:endParaRPr lang="zh-CN" altLang="en-US"/>
          </a:p>
        </p:txBody>
      </p:sp>
    </p:spTree>
    <p:extLst>
      <p:ext uri="{BB962C8B-B14F-4D97-AF65-F5344CB8AC3E}">
        <p14:creationId xmlns:p14="http://schemas.microsoft.com/office/powerpoint/2010/main" val="37754479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AF62F5-7FEA-557D-E0F5-07E6B77B0A3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873251D-018C-8BF3-7B27-6A3A3B26137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64D0EE8-4668-9BD9-7EAD-BB267FEE2304}"/>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229BE56-3D0A-B063-DB73-F4556A971CAC}"/>
              </a:ext>
            </a:extLst>
          </p:cNvPr>
          <p:cNvSpPr>
            <a:spLocks noGrp="1"/>
          </p:cNvSpPr>
          <p:nvPr>
            <p:ph type="sldNum" sz="quarter" idx="5"/>
          </p:nvPr>
        </p:nvSpPr>
        <p:spPr/>
        <p:txBody>
          <a:bodyPr/>
          <a:lstStyle/>
          <a:p>
            <a:fld id="{B1F6169F-443E-4E19-9CD8-03730782243B}" type="slidenum">
              <a:rPr lang="en-US" altLang="zh-CN" smtClean="0"/>
              <a:t>33</a:t>
            </a:fld>
            <a:endParaRPr lang="zh-CN" altLang="en-US"/>
          </a:p>
        </p:txBody>
      </p:sp>
    </p:spTree>
    <p:extLst>
      <p:ext uri="{BB962C8B-B14F-4D97-AF65-F5344CB8AC3E}">
        <p14:creationId xmlns:p14="http://schemas.microsoft.com/office/powerpoint/2010/main" val="18062109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8981FE-78ED-803C-0872-DC343C29201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6696B24-79BB-F431-B993-E3859DC34BD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4E41867-63BA-0F32-C1CC-5F6A17B1AA50}"/>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BBF99175-BB14-E40F-7912-507C84341DE5}"/>
              </a:ext>
            </a:extLst>
          </p:cNvPr>
          <p:cNvSpPr>
            <a:spLocks noGrp="1"/>
          </p:cNvSpPr>
          <p:nvPr>
            <p:ph type="sldNum" sz="quarter" idx="5"/>
          </p:nvPr>
        </p:nvSpPr>
        <p:spPr/>
        <p:txBody>
          <a:bodyPr/>
          <a:lstStyle/>
          <a:p>
            <a:fld id="{B1F6169F-443E-4E19-9CD8-03730782243B}" type="slidenum">
              <a:rPr lang="en-US" altLang="zh-CN" smtClean="0"/>
              <a:t>34</a:t>
            </a:fld>
            <a:endParaRPr lang="zh-CN" altLang="en-US"/>
          </a:p>
        </p:txBody>
      </p:sp>
    </p:spTree>
    <p:extLst>
      <p:ext uri="{BB962C8B-B14F-4D97-AF65-F5344CB8AC3E}">
        <p14:creationId xmlns:p14="http://schemas.microsoft.com/office/powerpoint/2010/main" val="11700152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241A84-3EB3-4801-32C5-CE6A9912AC3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ACA12CD-BA07-0F1F-D18C-CFBF3A1F48C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C9779BB-D23B-F880-C8E3-3FFC89F151F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A14EEBE0-58B0-49A6-DC3E-C0777F47B270}"/>
              </a:ext>
            </a:extLst>
          </p:cNvPr>
          <p:cNvSpPr>
            <a:spLocks noGrp="1"/>
          </p:cNvSpPr>
          <p:nvPr>
            <p:ph type="sldNum" sz="quarter" idx="5"/>
          </p:nvPr>
        </p:nvSpPr>
        <p:spPr/>
        <p:txBody>
          <a:bodyPr/>
          <a:lstStyle/>
          <a:p>
            <a:fld id="{B1F6169F-443E-4E19-9CD8-03730782243B}" type="slidenum">
              <a:rPr lang="en-US" altLang="zh-CN" smtClean="0"/>
              <a:t>35</a:t>
            </a:fld>
            <a:endParaRPr lang="zh-CN" altLang="en-US"/>
          </a:p>
        </p:txBody>
      </p:sp>
    </p:spTree>
    <p:extLst>
      <p:ext uri="{BB962C8B-B14F-4D97-AF65-F5344CB8AC3E}">
        <p14:creationId xmlns:p14="http://schemas.microsoft.com/office/powerpoint/2010/main" val="42212051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159143-41CC-220F-2E1E-3AAEC919923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4291CDF-E870-695B-EFB3-041619A3345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BCE2F7E-9BBD-D3A9-17F9-E03FC5FC4F7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BBDBC254-C797-EEFC-16C0-4C1DFD0199C5}"/>
              </a:ext>
            </a:extLst>
          </p:cNvPr>
          <p:cNvSpPr>
            <a:spLocks noGrp="1"/>
          </p:cNvSpPr>
          <p:nvPr>
            <p:ph type="sldNum" sz="quarter" idx="5"/>
          </p:nvPr>
        </p:nvSpPr>
        <p:spPr/>
        <p:txBody>
          <a:bodyPr/>
          <a:lstStyle/>
          <a:p>
            <a:fld id="{B1F6169F-443E-4E19-9CD8-03730782243B}" type="slidenum">
              <a:rPr lang="en-US" altLang="zh-CN" smtClean="0"/>
              <a:t>36</a:t>
            </a:fld>
            <a:endParaRPr lang="zh-CN" altLang="en-US"/>
          </a:p>
        </p:txBody>
      </p:sp>
    </p:spTree>
    <p:extLst>
      <p:ext uri="{BB962C8B-B14F-4D97-AF65-F5344CB8AC3E}">
        <p14:creationId xmlns:p14="http://schemas.microsoft.com/office/powerpoint/2010/main" val="1533850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54DA39-D812-0993-B9A6-B2EFC20DCDB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EAA1A69-39D3-C70D-5D81-5252F953127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72D0E5B-C05F-8628-A515-050C451F8983}"/>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C62C2268-493C-0448-8F34-C33696D8CE1B}"/>
              </a:ext>
            </a:extLst>
          </p:cNvPr>
          <p:cNvSpPr>
            <a:spLocks noGrp="1"/>
          </p:cNvSpPr>
          <p:nvPr>
            <p:ph type="sldNum" sz="quarter" idx="5"/>
          </p:nvPr>
        </p:nvSpPr>
        <p:spPr/>
        <p:txBody>
          <a:bodyPr/>
          <a:lstStyle/>
          <a:p>
            <a:fld id="{B1F6169F-443E-4E19-9CD8-03730782243B}" type="slidenum">
              <a:rPr lang="en-US" altLang="zh-CN" smtClean="0"/>
              <a:t>38</a:t>
            </a:fld>
            <a:endParaRPr lang="zh-CN" altLang="en-US"/>
          </a:p>
        </p:txBody>
      </p:sp>
    </p:spTree>
    <p:extLst>
      <p:ext uri="{BB962C8B-B14F-4D97-AF65-F5344CB8AC3E}">
        <p14:creationId xmlns:p14="http://schemas.microsoft.com/office/powerpoint/2010/main" val="25832758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511385-4003-F210-D696-4B860F56F7E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6A4395E-5315-EC59-44BF-34A2DC9EBFA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FE54645-C434-4274-56A2-D23086AD1D8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B9A03EA9-9E71-A00B-BD47-93D6AB45FD27}"/>
              </a:ext>
            </a:extLst>
          </p:cNvPr>
          <p:cNvSpPr>
            <a:spLocks noGrp="1"/>
          </p:cNvSpPr>
          <p:nvPr>
            <p:ph type="sldNum" sz="quarter" idx="5"/>
          </p:nvPr>
        </p:nvSpPr>
        <p:spPr/>
        <p:txBody>
          <a:bodyPr/>
          <a:lstStyle/>
          <a:p>
            <a:fld id="{B1F6169F-443E-4E19-9CD8-03730782243B}" type="slidenum">
              <a:rPr lang="en-US" altLang="zh-CN" smtClean="0"/>
              <a:t>39</a:t>
            </a:fld>
            <a:endParaRPr lang="zh-CN" altLang="en-US"/>
          </a:p>
        </p:txBody>
      </p:sp>
    </p:spTree>
    <p:extLst>
      <p:ext uri="{BB962C8B-B14F-4D97-AF65-F5344CB8AC3E}">
        <p14:creationId xmlns:p14="http://schemas.microsoft.com/office/powerpoint/2010/main" val="40873484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13F1D9-8DE4-41F9-4356-ED11A143B9A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89ADB27-2226-6D73-5175-946F8AD7873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F9BE42C-9B4B-CC8B-7628-20E51E056C73}"/>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4C19567C-5A8A-1A85-714D-447F15DB681A}"/>
              </a:ext>
            </a:extLst>
          </p:cNvPr>
          <p:cNvSpPr>
            <a:spLocks noGrp="1"/>
          </p:cNvSpPr>
          <p:nvPr>
            <p:ph type="sldNum" sz="quarter" idx="5"/>
          </p:nvPr>
        </p:nvSpPr>
        <p:spPr/>
        <p:txBody>
          <a:bodyPr/>
          <a:lstStyle/>
          <a:p>
            <a:fld id="{B1F6169F-443E-4E19-9CD8-03730782243B}" type="slidenum">
              <a:rPr lang="en-US" altLang="zh-CN" smtClean="0"/>
              <a:t>40</a:t>
            </a:fld>
            <a:endParaRPr lang="zh-CN" altLang="en-US"/>
          </a:p>
        </p:txBody>
      </p:sp>
    </p:spTree>
    <p:extLst>
      <p:ext uri="{BB962C8B-B14F-4D97-AF65-F5344CB8AC3E}">
        <p14:creationId xmlns:p14="http://schemas.microsoft.com/office/powerpoint/2010/main" val="16255540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002395-70E2-B8B6-CD6E-7E29A304C50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514036B-C431-D4D9-C0F5-F8FB18C0B8A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2BF3183-6377-087C-FBCD-32C33905A03B}"/>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0205B29-E730-E58D-AA7E-8AF9C7DFE1F3}"/>
              </a:ext>
            </a:extLst>
          </p:cNvPr>
          <p:cNvSpPr>
            <a:spLocks noGrp="1"/>
          </p:cNvSpPr>
          <p:nvPr>
            <p:ph type="sldNum" sz="quarter" idx="5"/>
          </p:nvPr>
        </p:nvSpPr>
        <p:spPr/>
        <p:txBody>
          <a:bodyPr/>
          <a:lstStyle/>
          <a:p>
            <a:fld id="{B1F6169F-443E-4E19-9CD8-03730782243B}" type="slidenum">
              <a:rPr lang="en-US" altLang="zh-CN" smtClean="0"/>
              <a:t>41</a:t>
            </a:fld>
            <a:endParaRPr lang="zh-CN" altLang="en-US"/>
          </a:p>
        </p:txBody>
      </p:sp>
    </p:spTree>
    <p:extLst>
      <p:ext uri="{BB962C8B-B14F-4D97-AF65-F5344CB8AC3E}">
        <p14:creationId xmlns:p14="http://schemas.microsoft.com/office/powerpoint/2010/main" val="24459059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725B2F-37DE-882C-F749-132A3F365DB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D05D40A-C748-6709-265D-C2EEA2B4785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ED0866F-F5B2-0BA6-E611-A798528F6D46}"/>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355C562B-60B7-F97C-9F39-046122F77C49}"/>
              </a:ext>
            </a:extLst>
          </p:cNvPr>
          <p:cNvSpPr>
            <a:spLocks noGrp="1"/>
          </p:cNvSpPr>
          <p:nvPr>
            <p:ph type="sldNum" sz="quarter" idx="5"/>
          </p:nvPr>
        </p:nvSpPr>
        <p:spPr/>
        <p:txBody>
          <a:bodyPr/>
          <a:lstStyle/>
          <a:p>
            <a:fld id="{B1F6169F-443E-4E19-9CD8-03730782243B}" type="slidenum">
              <a:rPr lang="en-US" altLang="zh-CN" smtClean="0"/>
              <a:t>42</a:t>
            </a:fld>
            <a:endParaRPr lang="zh-CN" altLang="en-US"/>
          </a:p>
        </p:txBody>
      </p:sp>
    </p:spTree>
    <p:extLst>
      <p:ext uri="{BB962C8B-B14F-4D97-AF65-F5344CB8AC3E}">
        <p14:creationId xmlns:p14="http://schemas.microsoft.com/office/powerpoint/2010/main" val="24193434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264735-1A02-8C70-6122-803EEB8454D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7AB7336-C657-101C-8BD0-2EF1A31CD36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121E9B1-4AE2-E405-FA6F-E0DE2C946F6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3009256E-5EF7-9674-53B9-D50F508679F3}"/>
              </a:ext>
            </a:extLst>
          </p:cNvPr>
          <p:cNvSpPr>
            <a:spLocks noGrp="1"/>
          </p:cNvSpPr>
          <p:nvPr>
            <p:ph type="sldNum" sz="quarter" idx="5"/>
          </p:nvPr>
        </p:nvSpPr>
        <p:spPr/>
        <p:txBody>
          <a:bodyPr/>
          <a:lstStyle/>
          <a:p>
            <a:fld id="{B1F6169F-443E-4E19-9CD8-03730782243B}" type="slidenum">
              <a:rPr lang="en-US" altLang="zh-CN" smtClean="0"/>
              <a:t>43</a:t>
            </a:fld>
            <a:endParaRPr lang="zh-CN" altLang="en-US"/>
          </a:p>
        </p:txBody>
      </p:sp>
    </p:spTree>
    <p:extLst>
      <p:ext uri="{BB962C8B-B14F-4D97-AF65-F5344CB8AC3E}">
        <p14:creationId xmlns:p14="http://schemas.microsoft.com/office/powerpoint/2010/main" val="25367565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8123C2-7784-1237-C008-29101ACB4F0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E37DFE2-DFA8-174E-7627-569DF5558C4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C9FC110-FC9D-DA50-024B-DA8A87A7CC6F}"/>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2D15DB6B-3650-772E-3C5D-DF3435D3F1B0}"/>
              </a:ext>
            </a:extLst>
          </p:cNvPr>
          <p:cNvSpPr>
            <a:spLocks noGrp="1"/>
          </p:cNvSpPr>
          <p:nvPr>
            <p:ph type="sldNum" sz="quarter" idx="5"/>
          </p:nvPr>
        </p:nvSpPr>
        <p:spPr/>
        <p:txBody>
          <a:bodyPr/>
          <a:lstStyle/>
          <a:p>
            <a:fld id="{B1F6169F-443E-4E19-9CD8-03730782243B}" type="slidenum">
              <a:rPr lang="en-US" altLang="zh-CN" smtClean="0"/>
              <a:t>6</a:t>
            </a:fld>
            <a:endParaRPr lang="zh-CN" altLang="en-US"/>
          </a:p>
        </p:txBody>
      </p:sp>
    </p:spTree>
    <p:extLst>
      <p:ext uri="{BB962C8B-B14F-4D97-AF65-F5344CB8AC3E}">
        <p14:creationId xmlns:p14="http://schemas.microsoft.com/office/powerpoint/2010/main" val="54561644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9CD602-25C6-1FAF-B2AF-2A34E5B9F54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4372A7F-AFBF-18EE-481B-ACDC87C504F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D0342C0-5516-36AD-DE4D-69E16F248782}"/>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24709E9E-29AF-6E0E-17C3-5B86304D90FC}"/>
              </a:ext>
            </a:extLst>
          </p:cNvPr>
          <p:cNvSpPr>
            <a:spLocks noGrp="1"/>
          </p:cNvSpPr>
          <p:nvPr>
            <p:ph type="sldNum" sz="quarter" idx="5"/>
          </p:nvPr>
        </p:nvSpPr>
        <p:spPr/>
        <p:txBody>
          <a:bodyPr/>
          <a:lstStyle/>
          <a:p>
            <a:fld id="{B1F6169F-443E-4E19-9CD8-03730782243B}" type="slidenum">
              <a:rPr lang="en-US" altLang="zh-CN" smtClean="0"/>
              <a:t>44</a:t>
            </a:fld>
            <a:endParaRPr lang="zh-CN" altLang="en-US"/>
          </a:p>
        </p:txBody>
      </p:sp>
    </p:spTree>
    <p:extLst>
      <p:ext uri="{BB962C8B-B14F-4D97-AF65-F5344CB8AC3E}">
        <p14:creationId xmlns:p14="http://schemas.microsoft.com/office/powerpoint/2010/main" val="231938998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幻灯片图像占位符 1"/>
          <p:cNvSpPr>
            <a:spLocks noGrp="1" noRot="1" noChangeAspect="1" noTextEdit="1"/>
          </p:cNvSpPr>
          <p:nvPr>
            <p:ph type="sldImg"/>
          </p:nvPr>
        </p:nvSpPr>
        <p:spPr/>
      </p:sp>
      <p:sp>
        <p:nvSpPr>
          <p:cNvPr id="119811" name="备注占位符 2"/>
          <p:cNvSpPr>
            <a:spLocks noGrp="1"/>
          </p:cNvSpPr>
          <p:nvPr>
            <p:ph type="body" idx="1"/>
          </p:nvPr>
        </p:nvSpPr>
        <p:spPr>
          <a:noFill/>
        </p:spPr>
        <p:txBody>
          <a:bodyPr/>
          <a:lstStyle/>
          <a:p>
            <a:endParaRPr lang="zh-CN" altLang="en-US"/>
          </a:p>
        </p:txBody>
      </p:sp>
      <p:sp>
        <p:nvSpPr>
          <p:cNvPr id="4" name="灯片编号占位符 3"/>
          <p:cNvSpPr>
            <a:spLocks noGrp="1"/>
          </p:cNvSpPr>
          <p:nvPr>
            <p:ph type="sldNum" sz="quarter" idx="5"/>
          </p:nvPr>
        </p:nvSpPr>
        <p:spPr/>
        <p:txBody>
          <a:bodyPr/>
          <a:lstStyle/>
          <a:p>
            <a:fld id="{DF77455D-7227-44BB-9661-4DECC0CCEC6B}" type="slidenum">
              <a:rPr altLang="en-US"/>
              <a:t>45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32CEFD-3FA2-4FD5-4BF2-21F6CF25B8F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CA8C7DE-2A4C-0A4A-E4B9-FFB08DF7BEC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D9302AB-D641-DEB4-9EF9-85589462508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DAE9918E-E044-C154-2E33-D9DBEF3969CA}"/>
              </a:ext>
            </a:extLst>
          </p:cNvPr>
          <p:cNvSpPr>
            <a:spLocks noGrp="1"/>
          </p:cNvSpPr>
          <p:nvPr>
            <p:ph type="sldNum" sz="quarter" idx="5"/>
          </p:nvPr>
        </p:nvSpPr>
        <p:spPr/>
        <p:txBody>
          <a:bodyPr/>
          <a:lstStyle/>
          <a:p>
            <a:fld id="{B1F6169F-443E-4E19-9CD8-03730782243B}" type="slidenum">
              <a:rPr lang="en-US" altLang="zh-CN" smtClean="0"/>
              <a:t>7</a:t>
            </a:fld>
            <a:endParaRPr lang="zh-CN" altLang="en-US"/>
          </a:p>
        </p:txBody>
      </p:sp>
    </p:spTree>
    <p:extLst>
      <p:ext uri="{BB962C8B-B14F-4D97-AF65-F5344CB8AC3E}">
        <p14:creationId xmlns:p14="http://schemas.microsoft.com/office/powerpoint/2010/main" val="23349914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AFCFB3-077C-1EEF-198B-C5C735BFB18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010AF66-FD74-3959-9D19-9618F8674A3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78C7D2D-3CDD-8F84-9848-DB359ED5A0B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B8C6A0B9-3F73-EA5A-8DFC-830816D8B94F}"/>
              </a:ext>
            </a:extLst>
          </p:cNvPr>
          <p:cNvSpPr>
            <a:spLocks noGrp="1"/>
          </p:cNvSpPr>
          <p:nvPr>
            <p:ph type="sldNum" sz="quarter" idx="5"/>
          </p:nvPr>
        </p:nvSpPr>
        <p:spPr/>
        <p:txBody>
          <a:bodyPr/>
          <a:lstStyle/>
          <a:p>
            <a:fld id="{B1F6169F-443E-4E19-9CD8-03730782243B}" type="slidenum">
              <a:rPr lang="en-US" altLang="zh-CN" smtClean="0"/>
              <a:t>8</a:t>
            </a:fld>
            <a:endParaRPr lang="zh-CN" altLang="en-US"/>
          </a:p>
        </p:txBody>
      </p:sp>
    </p:spTree>
    <p:extLst>
      <p:ext uri="{BB962C8B-B14F-4D97-AF65-F5344CB8AC3E}">
        <p14:creationId xmlns:p14="http://schemas.microsoft.com/office/powerpoint/2010/main" val="9070895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91BD60-9DB8-76D9-0744-2AC97290219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14C0112-048C-8A18-47E5-56296AB9097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6C09C0F-8D19-B460-89E8-B075C6520AF2}"/>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E57117F4-CAAF-E7EB-226A-040632B6C75E}"/>
              </a:ext>
            </a:extLst>
          </p:cNvPr>
          <p:cNvSpPr>
            <a:spLocks noGrp="1"/>
          </p:cNvSpPr>
          <p:nvPr>
            <p:ph type="sldNum" sz="quarter" idx="5"/>
          </p:nvPr>
        </p:nvSpPr>
        <p:spPr/>
        <p:txBody>
          <a:bodyPr/>
          <a:lstStyle/>
          <a:p>
            <a:fld id="{B1F6169F-443E-4E19-9CD8-03730782243B}" type="slidenum">
              <a:rPr lang="en-US" altLang="zh-CN" smtClean="0"/>
              <a:t>9</a:t>
            </a:fld>
            <a:endParaRPr lang="zh-CN" altLang="en-US"/>
          </a:p>
        </p:txBody>
      </p:sp>
    </p:spTree>
    <p:extLst>
      <p:ext uri="{BB962C8B-B14F-4D97-AF65-F5344CB8AC3E}">
        <p14:creationId xmlns:p14="http://schemas.microsoft.com/office/powerpoint/2010/main" val="22260253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C7A5C-5AFC-8ADC-0618-0453768DEB6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D1437F6-CE7D-A00D-A258-6DB58D6D91A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A14C602-ADBA-EEE5-ED1E-CEC7B050DFE4}"/>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8F762778-536C-3746-5FC8-54A5559A38B6}"/>
              </a:ext>
            </a:extLst>
          </p:cNvPr>
          <p:cNvSpPr>
            <a:spLocks noGrp="1"/>
          </p:cNvSpPr>
          <p:nvPr>
            <p:ph type="sldNum" sz="quarter" idx="5"/>
          </p:nvPr>
        </p:nvSpPr>
        <p:spPr/>
        <p:txBody>
          <a:bodyPr/>
          <a:lstStyle/>
          <a:p>
            <a:fld id="{B1F6169F-443E-4E19-9CD8-03730782243B}" type="slidenum">
              <a:rPr lang="en-US" altLang="zh-CN" smtClean="0"/>
              <a:t>10</a:t>
            </a:fld>
            <a:endParaRPr lang="zh-CN" altLang="en-US"/>
          </a:p>
        </p:txBody>
      </p:sp>
    </p:spTree>
    <p:extLst>
      <p:ext uri="{BB962C8B-B14F-4D97-AF65-F5344CB8AC3E}">
        <p14:creationId xmlns:p14="http://schemas.microsoft.com/office/powerpoint/2010/main" val="30669212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F803AD-3A87-3919-035D-B81FAE6758A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73C4631-841F-0157-63AE-5F23BCB35C3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3E45D77-AE93-EC28-4603-8C540FFD3F84}"/>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475CD103-EF61-B0BE-EA7A-275A580CD8CF}"/>
              </a:ext>
            </a:extLst>
          </p:cNvPr>
          <p:cNvSpPr>
            <a:spLocks noGrp="1"/>
          </p:cNvSpPr>
          <p:nvPr>
            <p:ph type="sldNum" sz="quarter" idx="5"/>
          </p:nvPr>
        </p:nvSpPr>
        <p:spPr/>
        <p:txBody>
          <a:bodyPr/>
          <a:lstStyle/>
          <a:p>
            <a:fld id="{B1F6169F-443E-4E19-9CD8-03730782243B}" type="slidenum">
              <a:rPr lang="en-US" altLang="zh-CN" smtClean="0"/>
              <a:t>12</a:t>
            </a:fld>
            <a:endParaRPr lang="zh-CN" altLang="en-US"/>
          </a:p>
        </p:txBody>
      </p:sp>
    </p:spTree>
    <p:extLst>
      <p:ext uri="{BB962C8B-B14F-4D97-AF65-F5344CB8AC3E}">
        <p14:creationId xmlns:p14="http://schemas.microsoft.com/office/powerpoint/2010/main" val="1217691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noProof="1"/>
              <a:t>单击此处编辑母版标题样式</a:t>
            </a:r>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900894" y="1883658"/>
            <a:ext cx="2480606" cy="2138453"/>
          </a:xfrm>
          <a:custGeom>
            <a:avLst/>
            <a:gdLst>
              <a:gd name="connsiteX0" fmla="*/ 534613 w 2480606"/>
              <a:gd name="connsiteY0" fmla="*/ 0 h 2138453"/>
              <a:gd name="connsiteX1" fmla="*/ 1945993 w 2480606"/>
              <a:gd name="connsiteY1" fmla="*/ 0 h 2138453"/>
              <a:gd name="connsiteX2" fmla="*/ 2480606 w 2480606"/>
              <a:gd name="connsiteY2" fmla="*/ 1069227 h 2138453"/>
              <a:gd name="connsiteX3" fmla="*/ 1945993 w 2480606"/>
              <a:gd name="connsiteY3" fmla="*/ 2138453 h 2138453"/>
              <a:gd name="connsiteX4" fmla="*/ 534613 w 2480606"/>
              <a:gd name="connsiteY4" fmla="*/ 2138453 h 2138453"/>
              <a:gd name="connsiteX5" fmla="*/ 0 w 2480606"/>
              <a:gd name="connsiteY5" fmla="*/ 1069227 h 213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606" h="2138453">
                <a:moveTo>
                  <a:pt x="534613" y="0"/>
                </a:moveTo>
                <a:lnTo>
                  <a:pt x="1945993" y="0"/>
                </a:lnTo>
                <a:lnTo>
                  <a:pt x="2480606" y="1069227"/>
                </a:lnTo>
                <a:lnTo>
                  <a:pt x="1945993" y="2138453"/>
                </a:lnTo>
                <a:lnTo>
                  <a:pt x="534613" y="2138453"/>
                </a:lnTo>
                <a:lnTo>
                  <a:pt x="0" y="1069227"/>
                </a:lnTo>
                <a:close/>
              </a:path>
            </a:pathLst>
          </a:custGeom>
        </p:spPr>
        <p:txBody>
          <a:bodyPr wrap="square">
            <a:noAutofit/>
          </a:bodyPr>
          <a:lstStyle/>
          <a:p>
            <a:pPr lvl="0"/>
            <a:r>
              <a:rPr lang="zh-CN" altLang="en-US" noProof="0"/>
              <a:t>单击图标添加图片</a:t>
            </a:r>
          </a:p>
        </p:txBody>
      </p:sp>
      <p:sp>
        <p:nvSpPr>
          <p:cNvPr id="10" name="图片占位符 9"/>
          <p:cNvSpPr>
            <a:spLocks noGrp="1"/>
          </p:cNvSpPr>
          <p:nvPr>
            <p:ph type="pic" sz="quarter" idx="11"/>
          </p:nvPr>
        </p:nvSpPr>
        <p:spPr>
          <a:xfrm>
            <a:off x="4858407" y="1883658"/>
            <a:ext cx="2480606" cy="2138453"/>
          </a:xfrm>
          <a:custGeom>
            <a:avLst/>
            <a:gdLst>
              <a:gd name="connsiteX0" fmla="*/ 534613 w 2480606"/>
              <a:gd name="connsiteY0" fmla="*/ 0 h 2138453"/>
              <a:gd name="connsiteX1" fmla="*/ 1945993 w 2480606"/>
              <a:gd name="connsiteY1" fmla="*/ 0 h 2138453"/>
              <a:gd name="connsiteX2" fmla="*/ 2480606 w 2480606"/>
              <a:gd name="connsiteY2" fmla="*/ 1069227 h 2138453"/>
              <a:gd name="connsiteX3" fmla="*/ 1945993 w 2480606"/>
              <a:gd name="connsiteY3" fmla="*/ 2138453 h 2138453"/>
              <a:gd name="connsiteX4" fmla="*/ 534613 w 2480606"/>
              <a:gd name="connsiteY4" fmla="*/ 2138453 h 2138453"/>
              <a:gd name="connsiteX5" fmla="*/ 0 w 2480606"/>
              <a:gd name="connsiteY5" fmla="*/ 1069227 h 213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606" h="2138453">
                <a:moveTo>
                  <a:pt x="534613" y="0"/>
                </a:moveTo>
                <a:lnTo>
                  <a:pt x="1945993" y="0"/>
                </a:lnTo>
                <a:lnTo>
                  <a:pt x="2480606" y="1069227"/>
                </a:lnTo>
                <a:lnTo>
                  <a:pt x="1945993" y="2138453"/>
                </a:lnTo>
                <a:lnTo>
                  <a:pt x="534613" y="2138453"/>
                </a:lnTo>
                <a:lnTo>
                  <a:pt x="0" y="1069227"/>
                </a:lnTo>
                <a:close/>
              </a:path>
            </a:pathLst>
          </a:custGeom>
        </p:spPr>
        <p:txBody>
          <a:bodyPr wrap="square">
            <a:noAutofit/>
          </a:bodyPr>
          <a:lstStyle/>
          <a:p>
            <a:pPr lvl="0"/>
            <a:r>
              <a:rPr lang="zh-CN" altLang="en-US" noProof="0"/>
              <a:t>单击图标添加图片</a:t>
            </a:r>
          </a:p>
        </p:txBody>
      </p:sp>
      <p:sp>
        <p:nvSpPr>
          <p:cNvPr id="9" name="图片占位符 8"/>
          <p:cNvSpPr>
            <a:spLocks noGrp="1"/>
          </p:cNvSpPr>
          <p:nvPr>
            <p:ph type="pic" sz="quarter" idx="12"/>
          </p:nvPr>
        </p:nvSpPr>
        <p:spPr>
          <a:xfrm>
            <a:off x="7815919" y="1883658"/>
            <a:ext cx="2480606" cy="2138453"/>
          </a:xfrm>
          <a:custGeom>
            <a:avLst/>
            <a:gdLst>
              <a:gd name="connsiteX0" fmla="*/ 534613 w 2480606"/>
              <a:gd name="connsiteY0" fmla="*/ 0 h 2138453"/>
              <a:gd name="connsiteX1" fmla="*/ 1945993 w 2480606"/>
              <a:gd name="connsiteY1" fmla="*/ 0 h 2138453"/>
              <a:gd name="connsiteX2" fmla="*/ 2480606 w 2480606"/>
              <a:gd name="connsiteY2" fmla="*/ 1069227 h 2138453"/>
              <a:gd name="connsiteX3" fmla="*/ 1945993 w 2480606"/>
              <a:gd name="connsiteY3" fmla="*/ 2138453 h 2138453"/>
              <a:gd name="connsiteX4" fmla="*/ 534613 w 2480606"/>
              <a:gd name="connsiteY4" fmla="*/ 2138453 h 2138453"/>
              <a:gd name="connsiteX5" fmla="*/ 0 w 2480606"/>
              <a:gd name="connsiteY5" fmla="*/ 1069227 h 213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606" h="2138453">
                <a:moveTo>
                  <a:pt x="534613" y="0"/>
                </a:moveTo>
                <a:lnTo>
                  <a:pt x="1945993" y="0"/>
                </a:lnTo>
                <a:lnTo>
                  <a:pt x="2480606" y="1069227"/>
                </a:lnTo>
                <a:lnTo>
                  <a:pt x="1945993" y="2138453"/>
                </a:lnTo>
                <a:lnTo>
                  <a:pt x="534613" y="2138453"/>
                </a:lnTo>
                <a:lnTo>
                  <a:pt x="0" y="1069227"/>
                </a:lnTo>
                <a:close/>
              </a:path>
            </a:pathLst>
          </a:custGeom>
        </p:spPr>
        <p:txBody>
          <a:bodyPr wrap="square">
            <a:noAutofit/>
          </a:bodyPr>
          <a:lstStyle/>
          <a:p>
            <a:pPr lvl="0"/>
            <a:r>
              <a:rPr lang="zh-CN" altLang="en-US" noProof="0"/>
              <a:t>单击图标添加图片</a:t>
            </a:r>
          </a:p>
        </p:txBody>
      </p:sp>
    </p:spTree>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noProof="1"/>
              <a:t>单击此处编辑母版标题样式</a:t>
            </a:r>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noProof="1"/>
              <a:t>单击此处编辑母版标题样式</a:t>
            </a:r>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noProof="1"/>
              <a:t>单击此处编辑母版标题样式</a:t>
            </a:r>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noProof="1"/>
              <a:t>单击此处编辑母版标题样式</a:t>
            </a:r>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4"/>
          <a:srcRect/>
          <a:tile tx="0" ty="0" sx="100000" sy="100000" flip="none" algn="tl"/>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cover/>
  </p:transition>
  <p:txStyles>
    <p:titleStyle>
      <a:lvl1pPr algn="l" defTabSz="913130" rtl="0" eaLnBrk="1" fontAlgn="base" hangingPunct="1">
        <a:lnSpc>
          <a:spcPct val="90000"/>
        </a:lnSpc>
        <a:spcBef>
          <a:spcPct val="0"/>
        </a:spcBef>
        <a:spcAft>
          <a:spcPct val="0"/>
        </a:spcAft>
        <a:defRPr sz="4400">
          <a:solidFill>
            <a:schemeClr val="tx1"/>
          </a:solidFill>
          <a:latin typeface="+mj-lt"/>
          <a:ea typeface="+mj-ea"/>
          <a:cs typeface="+mj-cs"/>
        </a:defRPr>
      </a:lvl1pPr>
      <a:lvl2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defTabSz="913130" rtl="0" eaLnBrk="1" fontAlgn="base" hangingPunct="1">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4530" indent="-227330" algn="l" defTabSz="913130" rtl="0" eaLnBrk="1" fontAlgn="base" hangingPunct="1">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1730" indent="-227330" algn="l" defTabSz="913130" rtl="0" eaLnBrk="1" fontAlgn="base" hangingPunct="1">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598930" indent="-227330" algn="l" defTabSz="913130" rtl="0" eaLnBrk="1" fontAlgn="base" hangingPunct="1">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6130" indent="-227330" algn="l" defTabSz="913130" rtl="0" eaLnBrk="1" fontAlgn="base" hangingPunct="1">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vl6pPr marL="25133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05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77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49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7.xml"/><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8.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8.png"/><Relationship Id="rId7"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0" Type="http://schemas.openxmlformats.org/officeDocument/2006/relationships/image" Target="../media/image14.jpeg"/><Relationship Id="rId4" Type="http://schemas.openxmlformats.org/officeDocument/2006/relationships/image" Target="../media/image6.png"/><Relationship Id="rId9"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9.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3.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8.png"/><Relationship Id="rId7"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10" Type="http://schemas.openxmlformats.org/officeDocument/2006/relationships/image" Target="../media/image22.jpeg"/><Relationship Id="rId4" Type="http://schemas.openxmlformats.org/officeDocument/2006/relationships/image" Target="../media/image6.png"/><Relationship Id="rId9" Type="http://schemas.openxmlformats.org/officeDocument/2006/relationships/image" Target="../media/image21.jpe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4.xml"/><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8.png"/><Relationship Id="rId7" Type="http://schemas.openxmlformats.org/officeDocument/2006/relationships/image" Target="../media/image25.jpe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6.png"/><Relationship Id="rId9" Type="http://schemas.openxmlformats.org/officeDocument/2006/relationships/image" Target="../media/image27.jpeg"/></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4.jpe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12.xml"/><Relationship Id="rId5" Type="http://schemas.openxmlformats.org/officeDocument/2006/relationships/image" Target="../media/image7.png"/><Relationship Id="rId4" Type="http://schemas.openxmlformats.org/officeDocument/2006/relationships/image" Target="../media/image6.png"/></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tags" Target="../tags/tag1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760256" y="1119005"/>
            <a:ext cx="10671488" cy="4619990"/>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marL="0" marR="0" lvl="0" indent="0" algn="l" defTabSz="912495"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pic>
        <p:nvPicPr>
          <p:cNvPr id="93187"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6"/>
          <p:cNvSpPr txBox="1">
            <a:spLocks noChangeArrowheads="1"/>
          </p:cNvSpPr>
          <p:nvPr/>
        </p:nvSpPr>
        <p:spPr bwMode="auto">
          <a:xfrm>
            <a:off x="1672656" y="2010868"/>
            <a:ext cx="884668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defTabSz="1828800" eaLnBrk="0" fontAlgn="base" hangingPunct="0">
              <a:spcBef>
                <a:spcPct val="0"/>
              </a:spcBef>
              <a:spcAft>
                <a:spcPct val="0"/>
              </a:spcAft>
              <a:defRPr/>
            </a:pPr>
            <a:r>
              <a:rPr lang="zh-CN" altLang="en-US" sz="7200" b="1" dirty="0">
                <a:ln w="22225">
                  <a:solidFill>
                    <a:srgbClr val="ED7D31"/>
                  </a:solidFill>
                  <a:prstDash val="solid"/>
                </a:ln>
                <a:solidFill>
                  <a:srgbClr val="ED7D31">
                    <a:lumMod val="40000"/>
                    <a:lumOff val="60000"/>
                  </a:srgbClr>
                </a:solidFill>
                <a:latin typeface="方正稚艺_GBK" panose="03000509000000000000" pitchFamily="65" charset="-122"/>
                <a:ea typeface="方正稚艺_GBK" panose="03000509000000000000" pitchFamily="65" charset="-122"/>
                <a:sym typeface="inpin heiti" pitchFamily="2" charset="-122"/>
              </a:rPr>
              <a:t>人物形象设计基础</a:t>
            </a:r>
            <a:endParaRPr kumimoji="0" lang="en-US" altLang="zh-CN" sz="7200" b="1" i="0" u="none" strike="noStrike" kern="1200" cap="none" spc="0" normalizeH="0" baseline="0" noProof="0" dirty="0">
              <a:ln w="22225">
                <a:solidFill>
                  <a:srgbClr val="ED7D31"/>
                </a:solidFill>
                <a:prstDash val="solid"/>
              </a:ln>
              <a:solidFill>
                <a:srgbClr val="ED7D31">
                  <a:lumMod val="40000"/>
                  <a:lumOff val="60000"/>
                </a:srgbClr>
              </a:solidFill>
              <a:effectLst/>
              <a:uLnTx/>
              <a:uFillTx/>
              <a:latin typeface="方正稚艺_GBK" panose="03000509000000000000" pitchFamily="65" charset="-122"/>
              <a:ea typeface="方正稚艺_GBK" panose="03000509000000000000" pitchFamily="65" charset="-122"/>
              <a:cs typeface="+mn-cs"/>
              <a:sym typeface="inpin heiti" pitchFamily="2" charset="-122"/>
            </a:endParaRPr>
          </a:p>
        </p:txBody>
      </p:sp>
      <p:cxnSp>
        <p:nvCxnSpPr>
          <p:cNvPr id="13" name="直接连接符 6"/>
          <p:cNvCxnSpPr/>
          <p:nvPr/>
        </p:nvCxnSpPr>
        <p:spPr bwMode="auto">
          <a:xfrm>
            <a:off x="2687636" y="3521139"/>
            <a:ext cx="6816725"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79547" y="4223546"/>
            <a:ext cx="2519363"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1645" y="256362"/>
            <a:ext cx="1384300" cy="148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1925944" y="3946898"/>
            <a:ext cx="8334162" cy="461665"/>
          </a:xfrm>
          <a:prstGeom prst="rect">
            <a:avLst/>
          </a:prstGeom>
          <a:noFill/>
        </p:spPr>
        <p:txBody>
          <a:bodyPr wrap="square">
            <a:spAutoFit/>
          </a:bodyPr>
          <a:lstStyle/>
          <a:p>
            <a:pPr marL="0" marR="0" lvl="0" indent="0" algn="ctr" defTabSz="913130" rtl="0" eaLnBrk="0" fontAlgn="base" latinLnBrk="0" hangingPunct="0">
              <a:lnSpc>
                <a:spcPct val="100000"/>
              </a:lnSpc>
              <a:spcBef>
                <a:spcPct val="0"/>
              </a:spcBef>
              <a:spcAft>
                <a:spcPct val="0"/>
              </a:spcAft>
              <a:buClrTx/>
              <a:buSzTx/>
              <a:buFontTx/>
              <a:buNone/>
              <a:defRPr/>
            </a:pPr>
            <a:r>
              <a:rPr lang="en-US" altLang="zh-CN" sz="2400" b="1" noProof="0" dirty="0">
                <a:ln w="9525">
                  <a:solidFill>
                    <a:srgbClr val="FFFFFF"/>
                  </a:solidFill>
                  <a:prstDash val="solid"/>
                </a:ln>
                <a:solidFill>
                  <a:srgbClr val="000000"/>
                </a:solidFill>
                <a:effectLst>
                  <a:outerShdw blurRad="12700" dist="38100" dir="2700000" algn="tl" rotWithShape="0">
                    <a:srgbClr val="FFFFFF">
                      <a:lumMod val="50000"/>
                    </a:srgbClr>
                  </a:outerShdw>
                </a:effectLst>
                <a:latin typeface="FZCSK--GBK1-0"/>
                <a:ea typeface="宋体" panose="02010600030101010101" pitchFamily="2" charset="-122"/>
              </a:rPr>
              <a:t>RENWU XINGXIANG SHEJI JICHU</a:t>
            </a:r>
            <a:endParaRPr kumimoji="0" lang="zh-CN" altLang="en-US" sz="1200" b="1" i="0" u="none" strike="noStrike" kern="1200" cap="none" spc="0" normalizeH="0" baseline="0" noProof="0" dirty="0">
              <a:ln w="9525">
                <a:solidFill>
                  <a:srgbClr val="FFFFFF"/>
                </a:solidFill>
                <a:prstDash val="solid"/>
              </a:ln>
              <a:solidFill>
                <a:srgbClr val="000000"/>
              </a:solidFill>
              <a:effectLst>
                <a:outerShdw blurRad="12700" dist="38100" dir="2700000" algn="tl" rotWithShape="0">
                  <a:srgbClr val="FFFFFF">
                    <a:lumMod val="50000"/>
                  </a:srgbClr>
                </a:outerShdw>
              </a:effectLst>
              <a:uLnTx/>
              <a:uFillTx/>
              <a:latin typeface="Calibri" panose="020F0502020204030204" pitchFamily="34" charset="0"/>
              <a:ea typeface="宋体" panose="02010600030101010101" pitchFamily="2" charset="-122"/>
              <a:cs typeface="+mn-cs"/>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0" presetClass="entr" presetSubtype="0" decel="100000" fill="hold" nodeType="afterEffect">
                                  <p:stCondLst>
                                    <p:cond delay="0"/>
                                  </p:stCondLst>
                                  <p:childTnLst>
                                    <p:set>
                                      <p:cBhvr>
                                        <p:cTn id="15" dur="1" fill="hold">
                                          <p:stCondLst>
                                            <p:cond delay="0"/>
                                          </p:stCondLst>
                                        </p:cTn>
                                        <p:tgtEl>
                                          <p:spTgt spid="93187"/>
                                        </p:tgtEl>
                                        <p:attrNameLst>
                                          <p:attrName>style.visibility</p:attrName>
                                        </p:attrNameLst>
                                      </p:cBhvr>
                                      <p:to>
                                        <p:strVal val="visible"/>
                                      </p:to>
                                    </p:set>
                                    <p:anim calcmode="lin" valueType="num">
                                      <p:cBhvr>
                                        <p:cTn id="16" dur="1000" fill="hold"/>
                                        <p:tgtEl>
                                          <p:spTgt spid="93187"/>
                                        </p:tgtEl>
                                        <p:attrNameLst>
                                          <p:attrName>ppt_w</p:attrName>
                                        </p:attrNameLst>
                                      </p:cBhvr>
                                      <p:tavLst>
                                        <p:tav tm="0">
                                          <p:val>
                                            <p:strVal val="#ppt_w+.3"/>
                                          </p:val>
                                        </p:tav>
                                        <p:tav tm="100000">
                                          <p:val>
                                            <p:strVal val="#ppt_w"/>
                                          </p:val>
                                        </p:tav>
                                      </p:tavLst>
                                    </p:anim>
                                    <p:anim calcmode="lin" valueType="num">
                                      <p:cBhvr>
                                        <p:cTn id="17" dur="1000" fill="hold"/>
                                        <p:tgtEl>
                                          <p:spTgt spid="93187"/>
                                        </p:tgtEl>
                                        <p:attrNameLst>
                                          <p:attrName>ppt_h</p:attrName>
                                        </p:attrNameLst>
                                      </p:cBhvr>
                                      <p:tavLst>
                                        <p:tav tm="0">
                                          <p:val>
                                            <p:strVal val="#ppt_h"/>
                                          </p:val>
                                        </p:tav>
                                        <p:tav tm="100000">
                                          <p:val>
                                            <p:strVal val="#ppt_h"/>
                                          </p:val>
                                        </p:tav>
                                      </p:tavLst>
                                    </p:anim>
                                    <p:animEffect transition="in" filter="fade">
                                      <p:cBhvr>
                                        <p:cTn id="18" dur="1000"/>
                                        <p:tgtEl>
                                          <p:spTgt spid="93187"/>
                                        </p:tgtEl>
                                      </p:cBhvr>
                                    </p:animEffect>
                                  </p:childTnLst>
                                </p:cTn>
                              </p:par>
                            </p:childTnLst>
                          </p:cTn>
                        </p:par>
                        <p:par>
                          <p:cTn id="19" fill="hold">
                            <p:stCondLst>
                              <p:cond delay="2000"/>
                            </p:stCondLst>
                            <p:childTnLst>
                              <p:par>
                                <p:cTn id="20" presetID="41" presetClass="entr" presetSubtype="0" fill="hold"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2"/>
                                        </p:tgtEl>
                                        <p:attrNameLst>
                                          <p:attrName>ppt_y</p:attrName>
                                        </p:attrNameLst>
                                      </p:cBhvr>
                                      <p:tavLst>
                                        <p:tav tm="0">
                                          <p:val>
                                            <p:strVal val="#ppt_y"/>
                                          </p:val>
                                        </p:tav>
                                        <p:tav tm="100000">
                                          <p:val>
                                            <p:strVal val="#ppt_y"/>
                                          </p:val>
                                        </p:tav>
                                      </p:tavLst>
                                    </p:anim>
                                    <p:anim calcmode="lin" valueType="num">
                                      <p:cBhvr>
                                        <p:cTn id="24"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2"/>
                                        </p:tgtEl>
                                      </p:cBhvr>
                                    </p:animEffect>
                                  </p:childTnLst>
                                </p:cTn>
                              </p:par>
                            </p:childTnLst>
                          </p:cTn>
                        </p:par>
                        <p:par>
                          <p:cTn id="27" fill="hold">
                            <p:stCondLst>
                              <p:cond delay="2850"/>
                            </p:stCondLst>
                            <p:childTnLst>
                              <p:par>
                                <p:cTn id="28" presetID="42"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par>
                          <p:cTn id="33" fill="hold">
                            <p:stCondLst>
                              <p:cond delay="3850"/>
                            </p:stCondLst>
                            <p:childTnLst>
                              <p:par>
                                <p:cTn id="34" presetID="21" presetClass="entr" presetSubtype="1"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heel(1)">
                                      <p:cBhvr>
                                        <p:cTn id="36" dur="800"/>
                                        <p:tgtEl>
                                          <p:spTgt spid="14"/>
                                        </p:tgtEl>
                                      </p:cBhvr>
                                    </p:animEffect>
                                  </p:childTnLst>
                                </p:cTn>
                              </p:par>
                            </p:childTnLst>
                          </p:cTn>
                        </p:par>
                        <p:par>
                          <p:cTn id="37" fill="hold">
                            <p:stCondLst>
                              <p:cond delay="4650"/>
                            </p:stCondLst>
                            <p:childTnLst>
                              <p:par>
                                <p:cTn id="38" presetID="10" presetClass="entr" presetSubtype="0"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7621FF-4887-D978-57B1-945CD79A69B7}"/>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F11FD577-B8FF-9CE9-E01F-AC864F84D66E}"/>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EC155FD8-9071-AC08-88BD-787DAA89E36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5BB7AF7C-E06A-5003-A932-DD3C34207403}"/>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BBD29EBA-6925-0EBD-938E-03D4FF37727C}"/>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BBF5758B-AC14-4FD4-0578-A68DEB8EF2D9}"/>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4.1.1</a:t>
            </a:r>
            <a:r>
              <a:rPr lang="zh-CN" altLang="en-US" sz="2800" b="1" dirty="0">
                <a:solidFill>
                  <a:srgbClr val="FFFFFF"/>
                </a:solidFill>
                <a:latin typeface="微软雅黑" panose="020B0503020204020204" pitchFamily="34" charset="-122"/>
                <a:ea typeface="微软雅黑" panose="020B0503020204020204" pitchFamily="34" charset="-122"/>
                <a:sym typeface="+mn-ea"/>
              </a:rPr>
              <a:t>　人物形象设计基础</a:t>
            </a:r>
          </a:p>
        </p:txBody>
      </p:sp>
      <p:pic>
        <p:nvPicPr>
          <p:cNvPr id="6" name="图片 72">
            <a:extLst>
              <a:ext uri="{FF2B5EF4-FFF2-40B4-BE49-F238E27FC236}">
                <a16:creationId xmlns:a16="http://schemas.microsoft.com/office/drawing/2014/main" id="{5145CCE9-899F-14F6-03A6-3EA5F3993F3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78D85315-9111-C309-5DBF-C40A86B24916}"/>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CDB56254-4462-D251-9228-14A567503DE7}"/>
              </a:ext>
            </a:extLst>
          </p:cNvPr>
          <p:cNvSpPr txBox="1"/>
          <p:nvPr/>
        </p:nvSpPr>
        <p:spPr>
          <a:xfrm>
            <a:off x="908829" y="1268394"/>
            <a:ext cx="10214784"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4.1.1.6.4</a:t>
            </a:r>
            <a:r>
              <a:rPr lang="zh-CN" altLang="en-US" sz="2000" b="1" dirty="0">
                <a:solidFill>
                  <a:srgbClr val="000000"/>
                </a:solidFill>
                <a:latin typeface="微软雅黑" panose="020B0503020204020204" pitchFamily="34" charset="-122"/>
                <a:ea typeface="微软雅黑" panose="020B0503020204020204" pitchFamily="34" charset="-122"/>
              </a:rPr>
              <a:t>　展示赏学</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4.1.1.6.5</a:t>
            </a:r>
            <a:r>
              <a:rPr lang="zh-CN" altLang="en-US" sz="2000" b="1" dirty="0">
                <a:solidFill>
                  <a:srgbClr val="000000"/>
                </a:solidFill>
                <a:latin typeface="微软雅黑" panose="020B0503020204020204" pitchFamily="34" charset="-122"/>
                <a:ea typeface="微软雅黑" panose="020B0503020204020204" pitchFamily="34" charset="-122"/>
              </a:rPr>
              <a:t>　方法应用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引导问题：说一说自己对人物形象设计的理解（可图文并茂）。</a:t>
            </a:r>
            <a:endParaRPr lang="zh-CN" altLang="en-US" sz="2000" b="1"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4.1.1.7</a:t>
            </a:r>
            <a:r>
              <a:rPr lang="zh-CN" altLang="en-US" sz="2000" b="1" dirty="0">
                <a:solidFill>
                  <a:srgbClr val="000000"/>
                </a:solidFill>
                <a:latin typeface="微软雅黑" panose="020B0503020204020204" pitchFamily="34" charset="-122"/>
                <a:ea typeface="微软雅黑" panose="020B0503020204020204" pitchFamily="34" charset="-122"/>
              </a:rPr>
              <a:t>　评价反馈</a:t>
            </a:r>
            <a:endParaRPr lang="zh-CN" altLang="en-US" sz="2000" b="1" i="0" u="none" strike="noStrike" baseline="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自我评价表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小组内互评验收表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小组间互评表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任务完成情况评价表</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FBC1A0FC-09A3-0591-64C3-68F6AC23B6FD}"/>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81678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grpSp>
        <p:nvGrpSpPr>
          <p:cNvPr id="96258" name="组合 42"/>
          <p:cNvGrpSpPr/>
          <p:nvPr/>
        </p:nvGrpSpPr>
        <p:grpSpPr bwMode="auto">
          <a:xfrm>
            <a:off x="420688" y="-242462"/>
            <a:ext cx="2408973" cy="2203501"/>
            <a:chOff x="420688" y="71543"/>
            <a:chExt cx="2408973" cy="2203620"/>
          </a:xfrm>
        </p:grpSpPr>
        <p:pic>
          <p:nvPicPr>
            <p:cNvPr id="96274"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688" y="71543"/>
              <a:ext cx="2038350" cy="220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5" name="图片 3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904463" y="287526"/>
              <a:ext cx="925198" cy="99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矩形 23"/>
          <p:cNvSpPr/>
          <p:nvPr/>
        </p:nvSpPr>
        <p:spPr>
          <a:xfrm>
            <a:off x="760256" y="1734484"/>
            <a:ext cx="10056813" cy="2203501"/>
          </a:xfrm>
          <a:prstGeom prst="rect">
            <a:avLst/>
          </a:pr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pic>
        <p:nvPicPr>
          <p:cNvPr id="96269" name="图片 4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982054" y="2008038"/>
            <a:ext cx="2505075"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51"/>
          <p:cNvSpPr txBox="1">
            <a:spLocks noChangeArrowheads="1"/>
          </p:cNvSpPr>
          <p:nvPr/>
        </p:nvSpPr>
        <p:spPr bwMode="auto">
          <a:xfrm>
            <a:off x="2319753" y="2203498"/>
            <a:ext cx="73654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22847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600" b="1" dirty="0">
                <a:solidFill>
                  <a:srgbClr val="FFFFFF"/>
                </a:solidFill>
                <a:latin typeface="微软雅黑" panose="020B0503020204020204" pitchFamily="34" charset="-122"/>
                <a:ea typeface="微软雅黑" panose="020B0503020204020204" pitchFamily="34" charset="-122"/>
              </a:rPr>
              <a:t>项目</a:t>
            </a:r>
            <a:r>
              <a:rPr lang="en-US" altLang="zh-CN" sz="3600" b="1" dirty="0">
                <a:solidFill>
                  <a:srgbClr val="FFFFFF"/>
                </a:solidFill>
                <a:latin typeface="微软雅黑" panose="020B0503020204020204" pitchFamily="34" charset="-122"/>
                <a:ea typeface="微软雅黑" panose="020B0503020204020204" pitchFamily="34" charset="-122"/>
              </a:rPr>
              <a:t>4.2</a:t>
            </a:r>
            <a:r>
              <a:rPr lang="zh-CN" altLang="en-US" sz="3600" b="1" dirty="0">
                <a:solidFill>
                  <a:srgbClr val="FFFFFF"/>
                </a:solidFill>
                <a:latin typeface="微软雅黑" panose="020B0503020204020204" pitchFamily="34" charset="-122"/>
                <a:ea typeface="微软雅黑" panose="020B0503020204020204" pitchFamily="34" charset="-122"/>
              </a:rPr>
              <a:t>　人物形象设计技术认知</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1"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6258"/>
                                        </p:tgtEl>
                                        <p:attrNameLst>
                                          <p:attrName>style.visibility</p:attrName>
                                        </p:attrNameLst>
                                      </p:cBhvr>
                                      <p:to>
                                        <p:strVal val="visible"/>
                                      </p:to>
                                    </p:set>
                                    <p:animEffect transition="in" filter="fade">
                                      <p:cBhvr>
                                        <p:cTn id="11" dur="1000"/>
                                        <p:tgtEl>
                                          <p:spTgt spid="96258"/>
                                        </p:tgtEl>
                                      </p:cBhvr>
                                    </p:animEffect>
                                    <p:anim calcmode="lin" valueType="num">
                                      <p:cBhvr>
                                        <p:cTn id="12" dur="1000" fill="hold"/>
                                        <p:tgtEl>
                                          <p:spTgt spid="96258"/>
                                        </p:tgtEl>
                                        <p:attrNameLst>
                                          <p:attrName>ppt_x</p:attrName>
                                        </p:attrNameLst>
                                      </p:cBhvr>
                                      <p:tavLst>
                                        <p:tav tm="0">
                                          <p:val>
                                            <p:strVal val="#ppt_x"/>
                                          </p:val>
                                        </p:tav>
                                        <p:tav tm="100000">
                                          <p:val>
                                            <p:strVal val="#ppt_x"/>
                                          </p:val>
                                        </p:tav>
                                      </p:tavLst>
                                    </p:anim>
                                    <p:anim calcmode="lin" valueType="num">
                                      <p:cBhvr>
                                        <p:cTn id="13" dur="1000" fill="hold"/>
                                        <p:tgtEl>
                                          <p:spTgt spid="9625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7" presetClass="entr" presetSubtype="10" fill="hold" nodeType="afterEffect">
                                  <p:stCondLst>
                                    <p:cond delay="0"/>
                                  </p:stCondLst>
                                  <p:childTnLst>
                                    <p:set>
                                      <p:cBhvr>
                                        <p:cTn id="16" dur="1" fill="hold">
                                          <p:stCondLst>
                                            <p:cond delay="0"/>
                                          </p:stCondLst>
                                        </p:cTn>
                                        <p:tgtEl>
                                          <p:spTgt spid="96269"/>
                                        </p:tgtEl>
                                        <p:attrNameLst>
                                          <p:attrName>style.visibility</p:attrName>
                                        </p:attrNameLst>
                                      </p:cBhvr>
                                      <p:to>
                                        <p:strVal val="visible"/>
                                      </p:to>
                                    </p:set>
                                    <p:anim calcmode="lin" valueType="num">
                                      <p:cBhvr>
                                        <p:cTn id="17" dur="500" fill="hold"/>
                                        <p:tgtEl>
                                          <p:spTgt spid="96269"/>
                                        </p:tgtEl>
                                        <p:attrNameLst>
                                          <p:attrName>ppt_w</p:attrName>
                                        </p:attrNameLst>
                                      </p:cBhvr>
                                      <p:tavLst>
                                        <p:tav tm="0">
                                          <p:val>
                                            <p:fltVal val="0"/>
                                          </p:val>
                                        </p:tav>
                                        <p:tav tm="100000">
                                          <p:val>
                                            <p:strVal val="#ppt_w"/>
                                          </p:val>
                                        </p:tav>
                                      </p:tavLst>
                                    </p:anim>
                                    <p:anim calcmode="lin" valueType="num">
                                      <p:cBhvr>
                                        <p:cTn id="18" dur="500" fill="hold"/>
                                        <p:tgtEl>
                                          <p:spTgt spid="96269"/>
                                        </p:tgtEl>
                                        <p:attrNameLst>
                                          <p:attrName>ppt_h</p:attrName>
                                        </p:attrNameLst>
                                      </p:cBhvr>
                                      <p:tavLst>
                                        <p:tav tm="0">
                                          <p:val>
                                            <p:strVal val="#ppt_h"/>
                                          </p:val>
                                        </p:tav>
                                        <p:tav tm="100000">
                                          <p:val>
                                            <p:strVal val="#ppt_h"/>
                                          </p:val>
                                        </p:tav>
                                      </p:tavLst>
                                    </p:anim>
                                  </p:childTnLst>
                                </p:cTn>
                              </p:par>
                            </p:childTnLst>
                          </p:cTn>
                        </p:par>
                        <p:par>
                          <p:cTn id="19" fill="hold">
                            <p:stCondLst>
                              <p:cond delay="2000"/>
                            </p:stCondLst>
                            <p:childTnLst>
                              <p:par>
                                <p:cTn id="20" presetID="12" presetClass="entr" presetSubtype="8" fill="hold" grpId="1"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righ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4" grpId="0"/>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40FBE4-6A59-4C7B-5346-558637B830C4}"/>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574387AB-8C54-0BA5-069B-C50AD286B496}"/>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F8AFD610-82DF-E63C-8BA2-758FD2F36E8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D8F4FCF2-B3E9-D5E3-66A8-5A351154836E}"/>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B2A3456C-FD71-85FF-F799-2297A1EB504D}"/>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9ABAA88C-E727-8CB5-223C-2944AF177914}"/>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4.2.1</a:t>
            </a:r>
            <a:r>
              <a:rPr lang="zh-CN" altLang="en-US" sz="2800" b="1" dirty="0">
                <a:solidFill>
                  <a:srgbClr val="FFFFFF"/>
                </a:solidFill>
                <a:latin typeface="微软雅黑" panose="020B0503020204020204" pitchFamily="34" charset="-122"/>
                <a:ea typeface="微软雅黑" panose="020B0503020204020204" pitchFamily="34" charset="-122"/>
                <a:sym typeface="+mn-ea"/>
              </a:rPr>
              <a:t>　美发技术认知</a:t>
            </a:r>
          </a:p>
        </p:txBody>
      </p:sp>
      <p:pic>
        <p:nvPicPr>
          <p:cNvPr id="6" name="图片 72">
            <a:extLst>
              <a:ext uri="{FF2B5EF4-FFF2-40B4-BE49-F238E27FC236}">
                <a16:creationId xmlns:a16="http://schemas.microsoft.com/office/drawing/2014/main" id="{DD82AF78-35C2-1D19-EF2C-2958EB15BC7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78DDD6AA-32A6-02AB-60EA-008840295280}"/>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05CF72A2-F34C-E2C9-924E-288A3DC6D88A}"/>
              </a:ext>
            </a:extLst>
          </p:cNvPr>
          <p:cNvSpPr txBox="1"/>
          <p:nvPr/>
        </p:nvSpPr>
        <p:spPr>
          <a:xfrm>
            <a:off x="908828" y="1268394"/>
            <a:ext cx="10309449" cy="465460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4.2.1.1</a:t>
            </a:r>
            <a:r>
              <a:rPr lang="zh-CN" altLang="en-US" sz="2000" b="1" dirty="0">
                <a:solidFill>
                  <a:srgbClr val="000000"/>
                </a:solidFill>
                <a:latin typeface="微软雅黑" panose="020B0503020204020204" pitchFamily="34" charset="-122"/>
                <a:ea typeface="微软雅黑" panose="020B0503020204020204" pitchFamily="34" charset="-122"/>
              </a:rPr>
              <a:t>　任务描述</a:t>
            </a:r>
            <a:endParaRPr lang="zh-CN" altLang="en-US" sz="2000" b="1" i="0" u="none" strike="noStrike" baseline="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以“岗位能力需求、专业人才培养、世界技能大赛美发技术”为标准，学习美发服务技术操作规范。 </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4.2.1.2</a:t>
            </a:r>
            <a:r>
              <a:rPr lang="zh-CN" altLang="en-US" sz="2000" b="1" dirty="0">
                <a:solidFill>
                  <a:srgbClr val="000000"/>
                </a:solidFill>
                <a:latin typeface="微软雅黑" panose="020B0503020204020204" pitchFamily="34" charset="-122"/>
                <a:ea typeface="微软雅黑" panose="020B0503020204020204" pitchFamily="34" charset="-122"/>
              </a:rPr>
              <a:t>　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r>
              <a:rPr lang="zh-CN" altLang="en-US" sz="2000" dirty="0">
                <a:solidFill>
                  <a:srgbClr val="000000"/>
                </a:solidFill>
                <a:latin typeface="微软雅黑" panose="020B0503020204020204" pitchFamily="34" charset="-122"/>
                <a:ea typeface="微软雅黑" panose="020B0503020204020204" pitchFamily="34" charset="-122"/>
              </a:rPr>
              <a:t>掌握发型设计要素；掌握人物形象设计师美发服务技术操作规范。</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r>
              <a:rPr lang="zh-CN" altLang="en-US" sz="2000" dirty="0">
                <a:solidFill>
                  <a:srgbClr val="000000"/>
                </a:solidFill>
                <a:latin typeface="微软雅黑" panose="020B0503020204020204" pitchFamily="34" charset="-122"/>
                <a:ea typeface="微软雅黑" panose="020B0503020204020204" pitchFamily="34" charset="-122"/>
              </a:rPr>
              <a:t>能应用设计师的观察和思考方法对美发技术作品进行设计要素分析；能够具备美发技术规范操作意识。</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r>
              <a:rPr lang="zh-CN" altLang="en-US" sz="2000" dirty="0">
                <a:solidFill>
                  <a:srgbClr val="000000"/>
                </a:solidFill>
                <a:latin typeface="微软雅黑" panose="020B0503020204020204" pitchFamily="34" charset="-122"/>
                <a:ea typeface="微软雅黑" panose="020B0503020204020204" pitchFamily="34" charset="-122"/>
              </a:rPr>
              <a:t>培养观察分析能力，突出以人为本的理念；树立安全、环保可持续发展的理念；坚持以人为本，具备规则意识；结合实践环节，融入劳动教育理念、树立家国情怀；培养有效沟通和良好的服务意识。</a:t>
            </a:r>
            <a:endParaRPr lang="en-US" altLang="zh-CN" sz="200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451367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C0FB6-BDF4-0022-39C1-A6B957DC8AB5}"/>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D796C143-6B09-CB28-67FF-16E8D088263E}"/>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EBF93917-03C0-9091-7FB3-71A11716436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21BBF009-E09A-1FCE-925D-B5350A89263F}"/>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9DCAA8F6-1C3D-AE47-DC71-DDCA71392CB7}"/>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6B29C4A3-27CA-7BD0-E51B-874801A1E320}"/>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4.2.1</a:t>
            </a:r>
            <a:r>
              <a:rPr lang="zh-CN" altLang="en-US" sz="2800" b="1" dirty="0">
                <a:solidFill>
                  <a:srgbClr val="FFFFFF"/>
                </a:solidFill>
                <a:latin typeface="微软雅黑" panose="020B0503020204020204" pitchFamily="34" charset="-122"/>
                <a:ea typeface="微软雅黑" panose="020B0503020204020204" pitchFamily="34" charset="-122"/>
                <a:sym typeface="+mn-ea"/>
              </a:rPr>
              <a:t>　美发技术认知</a:t>
            </a:r>
          </a:p>
        </p:txBody>
      </p:sp>
      <p:pic>
        <p:nvPicPr>
          <p:cNvPr id="6" name="图片 72">
            <a:extLst>
              <a:ext uri="{FF2B5EF4-FFF2-40B4-BE49-F238E27FC236}">
                <a16:creationId xmlns:a16="http://schemas.microsoft.com/office/drawing/2014/main" id="{26163404-3CAA-E380-0CA7-0548BFB69F6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FBD98FA9-A7EB-1C56-AFED-09E5F0452F2D}"/>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D6D88D92-2D0E-6FD0-39A7-A8B62A36CAF0}"/>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4.2.1.3</a:t>
            </a:r>
            <a:r>
              <a:rPr lang="zh-CN" altLang="en-US" sz="2000" b="1" dirty="0">
                <a:solidFill>
                  <a:srgbClr val="000000"/>
                </a:solidFill>
                <a:latin typeface="微软雅黑" panose="020B0503020204020204" pitchFamily="34" charset="-122"/>
                <a:ea typeface="微软雅黑" panose="020B0503020204020204" pitchFamily="34" charset="-122"/>
              </a:rPr>
              <a:t>　重点难点</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岗位能力标准、专业标准、世界技能大赛美发技术职业标准中对人物形象设计师职业行为规范。</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启发学生用“岗位能力标准、专业标准、世界技能大赛美发技术职业标准”对人物形象设计师职业行为进行规范指导，树立以人为本意识。 </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4.2.1.4</a:t>
            </a:r>
            <a:r>
              <a:rPr lang="zh-CN" altLang="en-US" sz="2000" b="1" dirty="0">
                <a:solidFill>
                  <a:srgbClr val="000000"/>
                </a:solidFill>
                <a:latin typeface="微软雅黑" panose="020B0503020204020204" pitchFamily="34" charset="-122"/>
                <a:ea typeface="微软雅黑" panose="020B0503020204020204" pitchFamily="34" charset="-122"/>
              </a:rPr>
              <a:t>　相关知识链接</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．发型的概念</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发型设计是一种艺术形式，与雕塑、绘画、建筑、时装设计一样。这些领域的设计师和艺术家有一些共同之处。创意作品是在特定的媒介上创作出来的，</a:t>
            </a:r>
            <a:r>
              <a:rPr lang="zh-CN" altLang="en-US" sz="2000" dirty="0">
                <a:solidFill>
                  <a:srgbClr val="FF0000"/>
                </a:solidFill>
                <a:latin typeface="微软雅黑" panose="020B0503020204020204" pitchFamily="34" charset="-122"/>
                <a:ea typeface="微软雅黑" panose="020B0503020204020204" pitchFamily="34" charset="-122"/>
              </a:rPr>
              <a:t>发型设计的媒介是头发</a:t>
            </a:r>
            <a:r>
              <a:rPr lang="zh-CN" altLang="en-US" sz="2000" dirty="0">
                <a:solidFill>
                  <a:srgbClr val="000000"/>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7512360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780388-F352-2153-2706-02FC314027DF}"/>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604434EF-5DDA-7A87-0B3F-08790EB1C537}"/>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1C6D8BBE-9FCC-9DD2-593A-6BDDBDF49D6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F9DB999B-73D2-C4E1-F07D-EE7CD7203BD8}"/>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6DFFC4FD-7A6F-637F-18C8-57401CE11287}"/>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02D33663-158D-DB2B-3C74-B87673A7E9B6}"/>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4.2.1</a:t>
            </a:r>
            <a:r>
              <a:rPr lang="zh-CN" altLang="en-US" sz="2800" b="1" dirty="0">
                <a:solidFill>
                  <a:srgbClr val="FFFFFF"/>
                </a:solidFill>
                <a:latin typeface="微软雅黑" panose="020B0503020204020204" pitchFamily="34" charset="-122"/>
                <a:ea typeface="微软雅黑" panose="020B0503020204020204" pitchFamily="34" charset="-122"/>
                <a:sym typeface="+mn-ea"/>
              </a:rPr>
              <a:t>　美发技术认知</a:t>
            </a:r>
          </a:p>
        </p:txBody>
      </p:sp>
      <p:pic>
        <p:nvPicPr>
          <p:cNvPr id="6" name="图片 72">
            <a:extLst>
              <a:ext uri="{FF2B5EF4-FFF2-40B4-BE49-F238E27FC236}">
                <a16:creationId xmlns:a16="http://schemas.microsoft.com/office/drawing/2014/main" id="{CD43DB5F-4992-6E36-8D5A-1C9BAD15011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085FB329-C19A-4F0B-8CD1-FFC63EDD1372}"/>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8E07730A-60ED-88D3-1297-B89DF4F0972F}"/>
              </a:ext>
            </a:extLst>
          </p:cNvPr>
          <p:cNvSpPr txBox="1"/>
          <p:nvPr/>
        </p:nvSpPr>
        <p:spPr>
          <a:xfrm>
            <a:off x="908828" y="1268394"/>
            <a:ext cx="10309449" cy="188461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．发型的设计要素</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）形。</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）纹理。</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）颜色。</a:t>
            </a:r>
            <a:endParaRPr lang="en-US" altLang="zh-CN" sz="200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51434EE9-DA9C-2B0E-C4BE-6F582FCAF141}"/>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26140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E7A9E7-4187-E4E4-7FD2-6F24689B8DE2}"/>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8B0FDAF1-5BBE-855A-E161-322DDAB82666}"/>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2443F8B7-BF76-E814-F140-F505C85B37D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BC89F667-229A-94E6-DEA8-AFB34A687FFB}"/>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DAC7DEB2-C52B-7F23-2FAB-5593A1F67375}"/>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63E7B2BB-1469-C2AB-CD42-472D95B03A5F}"/>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4.2.1</a:t>
            </a:r>
            <a:r>
              <a:rPr lang="zh-CN" altLang="en-US" sz="2800" b="1" dirty="0">
                <a:solidFill>
                  <a:srgbClr val="FFFFFF"/>
                </a:solidFill>
                <a:latin typeface="微软雅黑" panose="020B0503020204020204" pitchFamily="34" charset="-122"/>
                <a:ea typeface="微软雅黑" panose="020B0503020204020204" pitchFamily="34" charset="-122"/>
                <a:sym typeface="+mn-ea"/>
              </a:rPr>
              <a:t>　美发技术认知</a:t>
            </a:r>
          </a:p>
        </p:txBody>
      </p:sp>
      <p:pic>
        <p:nvPicPr>
          <p:cNvPr id="6" name="图片 72">
            <a:extLst>
              <a:ext uri="{FF2B5EF4-FFF2-40B4-BE49-F238E27FC236}">
                <a16:creationId xmlns:a16="http://schemas.microsoft.com/office/drawing/2014/main" id="{F7212A07-2F7E-2E82-EA56-403E0EE3CFC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67A0C701-0E31-7A2E-B3C3-B8374A2CE139}"/>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413F3F95-5DFC-FCAA-B9C1-154F8FD8DA70}"/>
              </a:ext>
            </a:extLst>
          </p:cNvPr>
          <p:cNvSpPr txBox="1"/>
          <p:nvPr/>
        </p:nvSpPr>
        <p:spPr>
          <a:xfrm>
            <a:off x="908828" y="1268394"/>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．发型的分类 </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）经典修剪类。</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）色彩设计类。</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）前卫时尚类。 </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）技术类。</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5</a:t>
            </a:r>
            <a:r>
              <a:rPr lang="zh-CN" altLang="en-US" sz="2000" dirty="0">
                <a:solidFill>
                  <a:srgbClr val="000000"/>
                </a:solidFill>
                <a:latin typeface="微软雅黑" panose="020B0503020204020204" pitchFamily="34" charset="-122"/>
                <a:ea typeface="微软雅黑" panose="020B0503020204020204" pitchFamily="34" charset="-122"/>
              </a:rPr>
              <a:t>）长发设计类。</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6</a:t>
            </a:r>
            <a:r>
              <a:rPr lang="zh-CN" altLang="en-US" sz="2000" dirty="0">
                <a:solidFill>
                  <a:srgbClr val="000000"/>
                </a:solidFill>
                <a:latin typeface="微软雅黑" panose="020B0503020204020204" pitchFamily="34" charset="-122"/>
                <a:ea typeface="微软雅黑" panose="020B0503020204020204" pitchFamily="34" charset="-122"/>
              </a:rPr>
              <a:t>）纹理造型类。</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7</a:t>
            </a:r>
            <a:r>
              <a:rPr lang="zh-CN" altLang="en-US" sz="2000" dirty="0">
                <a:solidFill>
                  <a:srgbClr val="000000"/>
                </a:solidFill>
                <a:latin typeface="微软雅黑" panose="020B0503020204020204" pitchFamily="34" charset="-122"/>
                <a:ea typeface="微软雅黑" panose="020B0503020204020204" pitchFamily="34" charset="-122"/>
              </a:rPr>
              <a:t>）创意设计类。</a:t>
            </a:r>
          </a:p>
        </p:txBody>
      </p:sp>
      <p:pic>
        <p:nvPicPr>
          <p:cNvPr id="1026" name="Picture 2">
            <a:extLst>
              <a:ext uri="{FF2B5EF4-FFF2-40B4-BE49-F238E27FC236}">
                <a16:creationId xmlns:a16="http://schemas.microsoft.com/office/drawing/2014/main" id="{870BFE95-687B-F971-6CD7-F41F6D25109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45960" y="1413554"/>
            <a:ext cx="1770415" cy="208698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567CAFA-989C-3741-0C4A-29A48E1EE97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9140" y="1455896"/>
            <a:ext cx="1860582" cy="202347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a:extLst>
              <a:ext uri="{FF2B5EF4-FFF2-40B4-BE49-F238E27FC236}">
                <a16:creationId xmlns:a16="http://schemas.microsoft.com/office/drawing/2014/main" id="{D5D35F86-1F02-666E-2D00-C6A0842E9945}"/>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r="52546"/>
          <a:stretch>
            <a:fillRect/>
          </a:stretch>
        </p:blipFill>
        <p:spPr bwMode="auto">
          <a:xfrm>
            <a:off x="7958293" y="1393746"/>
            <a:ext cx="2753249" cy="206971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5E91DBD1-B213-5F1E-9C6A-56D64107E59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45960" y="3689749"/>
            <a:ext cx="1661648" cy="221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7">
            <a:extLst>
              <a:ext uri="{FF2B5EF4-FFF2-40B4-BE49-F238E27FC236}">
                <a16:creationId xmlns:a16="http://schemas.microsoft.com/office/drawing/2014/main" id="{EE9F4CF2-163D-DC53-4CA8-F7703AC66DE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09099" y="3689588"/>
            <a:ext cx="1537970" cy="217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8">
            <a:extLst>
              <a:ext uri="{FF2B5EF4-FFF2-40B4-BE49-F238E27FC236}">
                <a16:creationId xmlns:a16="http://schemas.microsoft.com/office/drawing/2014/main" id="{1933B434-D5F8-DD05-4022-6F513976AF8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81292" y="3689588"/>
            <a:ext cx="1463537" cy="2224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9">
            <a:extLst>
              <a:ext uri="{FF2B5EF4-FFF2-40B4-BE49-F238E27FC236}">
                <a16:creationId xmlns:a16="http://schemas.microsoft.com/office/drawing/2014/main" id="{BD6633A4-3A9B-E0DE-5E0C-39C89A42B5A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475634" y="3744740"/>
            <a:ext cx="1370725" cy="21788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78363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BEBAF5-A739-B501-E646-9A220102F650}"/>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7F49C94A-84CB-656C-0576-B90F901E2628}"/>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9D9A2F21-E329-1EAF-5EA0-1EC9676AEB0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380ABD33-A55D-B26A-062F-274D7A3BB893}"/>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D829F861-8AD7-2CBB-ED36-C68EADBF935A}"/>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2F038AE4-DB9A-BD09-B7F7-DC605322B4C5}"/>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4.2.1</a:t>
            </a:r>
            <a:r>
              <a:rPr lang="zh-CN" altLang="en-US" sz="2800" b="1" dirty="0">
                <a:solidFill>
                  <a:srgbClr val="FFFFFF"/>
                </a:solidFill>
                <a:latin typeface="微软雅黑" panose="020B0503020204020204" pitchFamily="34" charset="-122"/>
                <a:ea typeface="微软雅黑" panose="020B0503020204020204" pitchFamily="34" charset="-122"/>
                <a:sym typeface="+mn-ea"/>
              </a:rPr>
              <a:t>　美发技术认知</a:t>
            </a:r>
          </a:p>
        </p:txBody>
      </p:sp>
      <p:pic>
        <p:nvPicPr>
          <p:cNvPr id="6" name="图片 72">
            <a:extLst>
              <a:ext uri="{FF2B5EF4-FFF2-40B4-BE49-F238E27FC236}">
                <a16:creationId xmlns:a16="http://schemas.microsoft.com/office/drawing/2014/main" id="{2746CF2F-5363-E73E-0FC6-C58813DACF1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088D79CA-A789-DB7B-D355-BE0C2A9A6C98}"/>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B2B4B3D8-821E-2130-6D87-389013419882}"/>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a:t>
            </a:r>
            <a:r>
              <a:rPr lang="zh-CN" altLang="en-US" sz="2000" b="1" dirty="0">
                <a:solidFill>
                  <a:srgbClr val="000000"/>
                </a:solidFill>
                <a:latin typeface="微软雅黑" panose="020B0503020204020204" pitchFamily="34" charset="-122"/>
                <a:ea typeface="微软雅黑" panose="020B0503020204020204" pitchFamily="34" charset="-122"/>
              </a:rPr>
              <a:t>．美发技术操作标准</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）美发技术实际操作规范。</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）技术操作安全要求。</a:t>
            </a:r>
            <a:endParaRPr lang="en-US" altLang="zh-CN" sz="200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2EF42356-83C3-C95A-ED52-041CEDF30E9D}"/>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54230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BE2995-D5AD-2466-8623-986193AFBB43}"/>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404FCB48-0C21-36FA-FC5D-103E74E42DEE}"/>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087CF87A-7A58-A979-9E13-B681209D668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543B1ADD-2E32-349B-EE16-E38611A0900A}"/>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EE2C40E0-1EAD-C9F4-7860-EC81386D7E94}"/>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70F82791-B4DF-EE29-5344-2D33A982AE89}"/>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4.2.1</a:t>
            </a:r>
            <a:r>
              <a:rPr lang="zh-CN" altLang="en-US" sz="2800" b="1" dirty="0">
                <a:solidFill>
                  <a:srgbClr val="FFFFFF"/>
                </a:solidFill>
                <a:latin typeface="微软雅黑" panose="020B0503020204020204" pitchFamily="34" charset="-122"/>
                <a:ea typeface="微软雅黑" panose="020B0503020204020204" pitchFamily="34" charset="-122"/>
                <a:sym typeface="+mn-ea"/>
              </a:rPr>
              <a:t>　美发技术认知</a:t>
            </a:r>
          </a:p>
        </p:txBody>
      </p:sp>
      <p:pic>
        <p:nvPicPr>
          <p:cNvPr id="6" name="图片 72">
            <a:extLst>
              <a:ext uri="{FF2B5EF4-FFF2-40B4-BE49-F238E27FC236}">
                <a16:creationId xmlns:a16="http://schemas.microsoft.com/office/drawing/2014/main" id="{689A4E7D-300A-2D39-5048-6CE0D7427B9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99F1898A-7CD1-D64A-A00E-088668D37656}"/>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A85B8AFC-7AC0-650F-6BB6-D62C6F8CCD38}"/>
              </a:ext>
            </a:extLst>
          </p:cNvPr>
          <p:cNvSpPr txBox="1"/>
          <p:nvPr/>
        </p:nvSpPr>
        <p:spPr>
          <a:xfrm>
            <a:off x="908828" y="1268394"/>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4.2.1.5</a:t>
            </a:r>
            <a:r>
              <a:rPr lang="zh-CN" altLang="en-US" sz="2000" b="1" dirty="0">
                <a:solidFill>
                  <a:srgbClr val="000000"/>
                </a:solidFill>
                <a:latin typeface="微软雅黑" panose="020B0503020204020204" pitchFamily="34" charset="-122"/>
                <a:ea typeface="微软雅黑" panose="020B0503020204020204" pitchFamily="34" charset="-122"/>
              </a:rPr>
              <a:t>　素质素养养成</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）在美发服务过程中，养成严格按照操作规范进行操作的习惯，要树立以人为本意识。</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）在美发服务过程中，树立安全、环保可持续发展的理念；在服务完成后，认真清理工作台，打扫场地，规范摆放工具及设备，对工具及设备进行消毒与安全检查，养成热爱劳动的意识。</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4.2.1.6</a:t>
            </a:r>
            <a:r>
              <a:rPr lang="zh-CN" altLang="en-US" sz="2000" b="1" dirty="0">
                <a:solidFill>
                  <a:srgbClr val="000000"/>
                </a:solidFill>
                <a:latin typeface="微软雅黑" panose="020B0503020204020204" pitchFamily="34" charset="-122"/>
                <a:ea typeface="微软雅黑" panose="020B0503020204020204" pitchFamily="34" charset="-122"/>
              </a:rPr>
              <a:t>　任务实施</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4.2.1.6.1</a:t>
            </a:r>
            <a:r>
              <a:rPr lang="zh-CN" altLang="en-US" sz="2000" b="1" dirty="0">
                <a:solidFill>
                  <a:srgbClr val="000000"/>
                </a:solidFill>
                <a:latin typeface="微软雅黑" panose="020B0503020204020204" pitchFamily="34" charset="-122"/>
                <a:ea typeface="微软雅黑" panose="020B0503020204020204" pitchFamily="34" charset="-122"/>
              </a:rPr>
              <a:t>　任务分配</a:t>
            </a:r>
          </a:p>
        </p:txBody>
      </p:sp>
    </p:spTree>
    <p:extLst>
      <p:ext uri="{BB962C8B-B14F-4D97-AF65-F5344CB8AC3E}">
        <p14:creationId xmlns:p14="http://schemas.microsoft.com/office/powerpoint/2010/main" val="11991158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491EC8-06D3-85C8-16F5-62C128D704BE}"/>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153A1FCE-148C-9209-68B6-11A6CF00653E}"/>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FC3603C8-DDB7-8DC0-A63B-E87E5D3EC36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0EE69C15-7E8C-7703-7F4F-3E7F190D1992}"/>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23813169-59DF-0F96-BE63-5FCC950541C2}"/>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8F26968C-3DC1-81B3-5ACE-3A1A996658CA}"/>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4.2.1</a:t>
            </a:r>
            <a:r>
              <a:rPr lang="zh-CN" altLang="en-US" sz="2800" b="1" dirty="0">
                <a:solidFill>
                  <a:srgbClr val="FFFFFF"/>
                </a:solidFill>
                <a:latin typeface="微软雅黑" panose="020B0503020204020204" pitchFamily="34" charset="-122"/>
                <a:ea typeface="微软雅黑" panose="020B0503020204020204" pitchFamily="34" charset="-122"/>
                <a:sym typeface="+mn-ea"/>
              </a:rPr>
              <a:t>　美发技术认知</a:t>
            </a:r>
          </a:p>
        </p:txBody>
      </p:sp>
      <p:pic>
        <p:nvPicPr>
          <p:cNvPr id="6" name="图片 72">
            <a:extLst>
              <a:ext uri="{FF2B5EF4-FFF2-40B4-BE49-F238E27FC236}">
                <a16:creationId xmlns:a16="http://schemas.microsoft.com/office/drawing/2014/main" id="{1700BBAE-C547-F6E4-4BA8-D2C2F22447E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4E4B6F38-DD08-3074-768C-E09F93DF280E}"/>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A0295B93-5EF8-99D2-6928-7F856E3C700F}"/>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4.2.1.6.2</a:t>
            </a:r>
            <a:r>
              <a:rPr lang="zh-CN" altLang="en-US" sz="2000" b="1" dirty="0">
                <a:solidFill>
                  <a:srgbClr val="000000"/>
                </a:solidFill>
                <a:latin typeface="微软雅黑" panose="020B0503020204020204" pitchFamily="34" charset="-122"/>
                <a:ea typeface="微软雅黑" panose="020B0503020204020204" pitchFamily="34" charset="-122"/>
              </a:rPr>
              <a:t>　自主探学</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引导问题：认真观察作品（图</a:t>
            </a:r>
            <a:r>
              <a:rPr lang="en-US" altLang="zh-CN" sz="2000" dirty="0">
                <a:solidFill>
                  <a:srgbClr val="000000"/>
                </a:solidFill>
                <a:latin typeface="微软雅黑" panose="020B0503020204020204" pitchFamily="34" charset="-122"/>
                <a:ea typeface="微软雅黑" panose="020B0503020204020204" pitchFamily="34" charset="-122"/>
              </a:rPr>
              <a:t>4-9</a:t>
            </a:r>
            <a:r>
              <a:rPr lang="zh-CN" altLang="en-US" sz="2000" dirty="0">
                <a:solidFill>
                  <a:srgbClr val="000000"/>
                </a:solidFill>
                <a:latin typeface="微软雅黑" panose="020B0503020204020204" pitchFamily="34" charset="-122"/>
                <a:ea typeface="微软雅黑" panose="020B0503020204020204" pitchFamily="34" charset="-122"/>
              </a:rPr>
              <a:t>），应用设计师的观察和思考方法分析该作品发型设计要素的表现，并用规范和专业的语言进行表述并填表。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引导问题：参考</a:t>
            </a:r>
            <a:r>
              <a:rPr lang="en-US" altLang="zh-CN" sz="2000"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美发技术操作标准</a:t>
            </a:r>
            <a:r>
              <a:rPr lang="en-US" altLang="zh-CN" sz="2000"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，列出作为消费者的你看到的不规范的行为及可能造成的隐患。</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4.2.1.6.3</a:t>
            </a:r>
            <a:r>
              <a:rPr lang="zh-CN" altLang="en-US" sz="2000" b="1" dirty="0">
                <a:solidFill>
                  <a:srgbClr val="000000"/>
                </a:solidFill>
                <a:latin typeface="微软雅黑" panose="020B0503020204020204" pitchFamily="34" charset="-122"/>
                <a:ea typeface="微软雅黑" panose="020B0503020204020204" pitchFamily="34" charset="-122"/>
              </a:rPr>
              <a:t>　合作研学</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4.2.1.6.4</a:t>
            </a:r>
            <a:r>
              <a:rPr lang="zh-CN" altLang="en-US" sz="2000" b="1" dirty="0">
                <a:solidFill>
                  <a:srgbClr val="000000"/>
                </a:solidFill>
                <a:latin typeface="微软雅黑" panose="020B0503020204020204" pitchFamily="34" charset="-122"/>
                <a:ea typeface="微软雅黑" panose="020B0503020204020204" pitchFamily="34" charset="-122"/>
              </a:rPr>
              <a:t>　方法应用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引导问题：根据本节课的体验和感受，思考如何将以人为本的操作规范融汇于美发服务中，真正达到知行合一。用规范和专业的语言进行表述。</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514018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DB10CC-CBF0-B0C7-50EB-73FCFE4BBE86}"/>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FDEC2830-2164-84DA-3547-4A437A6E38FD}"/>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1C123EF1-18B9-2CAC-54DA-FF794D71C56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52F5153B-99C8-8E3A-33B0-74E580C84C34}"/>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C42623ED-6E5D-EA38-3568-B61C32CBFC94}"/>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6A957E78-0E66-BB72-3784-C48CFA258E94}"/>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4.2.1</a:t>
            </a:r>
            <a:r>
              <a:rPr lang="zh-CN" altLang="en-US" sz="2800" b="1" dirty="0">
                <a:solidFill>
                  <a:srgbClr val="FFFFFF"/>
                </a:solidFill>
                <a:latin typeface="微软雅黑" panose="020B0503020204020204" pitchFamily="34" charset="-122"/>
                <a:ea typeface="微软雅黑" panose="020B0503020204020204" pitchFamily="34" charset="-122"/>
                <a:sym typeface="+mn-ea"/>
              </a:rPr>
              <a:t>　美发技术认知</a:t>
            </a:r>
          </a:p>
        </p:txBody>
      </p:sp>
      <p:pic>
        <p:nvPicPr>
          <p:cNvPr id="6" name="图片 72">
            <a:extLst>
              <a:ext uri="{FF2B5EF4-FFF2-40B4-BE49-F238E27FC236}">
                <a16:creationId xmlns:a16="http://schemas.microsoft.com/office/drawing/2014/main" id="{BD4B14E9-27B4-581E-33A2-04C765F0ED7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9087EBD5-B8F2-6E10-72F7-D7F4F8EA0C8A}"/>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1C5EC122-C36D-8663-713E-3FA32927661A}"/>
              </a:ext>
            </a:extLst>
          </p:cNvPr>
          <p:cNvSpPr txBox="1"/>
          <p:nvPr/>
        </p:nvSpPr>
        <p:spPr>
          <a:xfrm>
            <a:off x="908828" y="1268394"/>
            <a:ext cx="10309449" cy="234628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4.2.1.7</a:t>
            </a:r>
            <a:r>
              <a:rPr lang="zh-CN" altLang="en-US" sz="2000" b="1" dirty="0">
                <a:solidFill>
                  <a:srgbClr val="000000"/>
                </a:solidFill>
                <a:latin typeface="微软雅黑" panose="020B0503020204020204" pitchFamily="34" charset="-122"/>
                <a:ea typeface="微软雅黑" panose="020B0503020204020204" pitchFamily="34" charset="-122"/>
              </a:rPr>
              <a:t>　评价反馈</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自我评价表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小组内互评验收表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小组间互评表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任务完成情况评价表 </a:t>
            </a:r>
          </a:p>
        </p:txBody>
      </p:sp>
    </p:spTree>
    <p:extLst>
      <p:ext uri="{BB962C8B-B14F-4D97-AF65-F5344CB8AC3E}">
        <p14:creationId xmlns:p14="http://schemas.microsoft.com/office/powerpoint/2010/main" val="11502628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grpSp>
        <p:nvGrpSpPr>
          <p:cNvPr id="96258" name="组合 42"/>
          <p:cNvGrpSpPr/>
          <p:nvPr/>
        </p:nvGrpSpPr>
        <p:grpSpPr bwMode="auto">
          <a:xfrm>
            <a:off x="420688" y="-242462"/>
            <a:ext cx="2408973" cy="2203501"/>
            <a:chOff x="420688" y="71543"/>
            <a:chExt cx="2408973" cy="2203620"/>
          </a:xfrm>
        </p:grpSpPr>
        <p:pic>
          <p:nvPicPr>
            <p:cNvPr id="96274"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688" y="71543"/>
              <a:ext cx="2038350" cy="220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5" name="图片 3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904463" y="287526"/>
              <a:ext cx="925198" cy="99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矩形 23"/>
          <p:cNvSpPr/>
          <p:nvPr/>
        </p:nvSpPr>
        <p:spPr>
          <a:xfrm>
            <a:off x="943768" y="1598929"/>
            <a:ext cx="10056813" cy="2401078"/>
          </a:xfrm>
          <a:prstGeom prst="rect">
            <a:avLst/>
          </a:pr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cxnSp>
        <p:nvCxnSpPr>
          <p:cNvPr id="26" name="直接连接符 25"/>
          <p:cNvCxnSpPr/>
          <p:nvPr/>
        </p:nvCxnSpPr>
        <p:spPr>
          <a:xfrm flipV="1">
            <a:off x="3384550" y="1598929"/>
            <a:ext cx="0" cy="2401078"/>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bwMode="auto">
          <a:xfrm>
            <a:off x="1305719" y="1707239"/>
            <a:ext cx="1438275" cy="1436687"/>
            <a:chOff x="5675204" y="407884"/>
            <a:chExt cx="1437120" cy="1437120"/>
          </a:xfrm>
        </p:grpSpPr>
        <p:sp>
          <p:nvSpPr>
            <p:cNvPr id="34" name="椭圆 33"/>
            <p:cNvSpPr/>
            <p:nvPr/>
          </p:nvSpPr>
          <p:spPr>
            <a:xfrm>
              <a:off x="5675204" y="407884"/>
              <a:ext cx="1437120" cy="14371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 name="KSO_Shape"/>
            <p:cNvSpPr/>
            <p:nvPr/>
          </p:nvSpPr>
          <p:spPr bwMode="auto">
            <a:xfrm>
              <a:off x="5997207" y="865222"/>
              <a:ext cx="758216" cy="520857"/>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pic>
        <p:nvPicPr>
          <p:cNvPr id="96269" name="图片 4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156632" y="2073171"/>
            <a:ext cx="2505075"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51"/>
          <p:cNvSpPr txBox="1">
            <a:spLocks noChangeArrowheads="1"/>
          </p:cNvSpPr>
          <p:nvPr/>
        </p:nvSpPr>
        <p:spPr bwMode="auto">
          <a:xfrm>
            <a:off x="4365346" y="2117012"/>
            <a:ext cx="38779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22847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600" b="1" dirty="0">
                <a:solidFill>
                  <a:srgbClr val="FFFFFF"/>
                </a:solidFill>
                <a:latin typeface="微软雅黑" panose="020B0503020204020204" pitchFamily="34" charset="-122"/>
                <a:ea typeface="微软雅黑" panose="020B0503020204020204" pitchFamily="34" charset="-122"/>
              </a:rPr>
              <a:t>模块  </a:t>
            </a:r>
            <a:r>
              <a:rPr lang="en-US" altLang="zh-CN" sz="3600" b="1" dirty="0">
                <a:solidFill>
                  <a:srgbClr val="FFFFFF"/>
                </a:solidFill>
                <a:latin typeface="微软雅黑" panose="020B0503020204020204" pitchFamily="34" charset="-122"/>
                <a:ea typeface="微软雅黑" panose="020B0503020204020204" pitchFamily="34" charset="-122"/>
              </a:rPr>
              <a:t>4</a:t>
            </a:r>
            <a:endParaRPr lang="en-US" altLang="zh-CN" sz="36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3600" b="1" dirty="0">
                <a:solidFill>
                  <a:schemeClr val="bg1"/>
                </a:solidFill>
                <a:latin typeface="微软雅黑" panose="020B0503020204020204" pitchFamily="34" charset="-122"/>
                <a:ea typeface="微软雅黑" panose="020B0503020204020204" pitchFamily="34" charset="-122"/>
              </a:rPr>
              <a:t>人物形象设计认知</a:t>
            </a:r>
          </a:p>
        </p:txBody>
      </p:sp>
      <p:sp>
        <p:nvSpPr>
          <p:cNvPr id="8" name="文本框 7"/>
          <p:cNvSpPr txBox="1"/>
          <p:nvPr/>
        </p:nvSpPr>
        <p:spPr>
          <a:xfrm>
            <a:off x="1051248" y="4074989"/>
            <a:ext cx="7794171" cy="1689052"/>
          </a:xfrm>
          <a:prstGeom prst="rect">
            <a:avLst/>
          </a:prstGeom>
          <a:noFill/>
        </p:spPr>
        <p:txBody>
          <a:bodyPr wrap="square">
            <a:spAutoFit/>
          </a:bodyPr>
          <a:lstStyle/>
          <a:p>
            <a:pPr marL="342900" indent="-342900">
              <a:lnSpc>
                <a:spcPct val="150000"/>
              </a:lnSpc>
              <a:buClr>
                <a:srgbClr val="3E6A81"/>
              </a:buClr>
              <a:buFont typeface="Wingdings" panose="05000000000000000000" pitchFamily="2" charset="2"/>
              <a:buChar char="l"/>
            </a:pP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项目</a:t>
            </a:r>
            <a:r>
              <a:rPr lang="en-US" altLang="zh-CN" sz="2400" b="1" dirty="0">
                <a:solidFill>
                  <a:schemeClr val="bg2">
                    <a:lumMod val="25000"/>
                  </a:schemeClr>
                </a:solidFill>
                <a:latin typeface="微软雅黑" panose="020B0503020204020204" pitchFamily="34" charset="-122"/>
                <a:ea typeface="微软雅黑" panose="020B0503020204020204" pitchFamily="34" charset="-122"/>
              </a:rPr>
              <a:t>4.1</a:t>
            </a: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　了解人物形象设计</a:t>
            </a:r>
          </a:p>
          <a:p>
            <a:pPr marL="342900" indent="-342900">
              <a:lnSpc>
                <a:spcPct val="150000"/>
              </a:lnSpc>
              <a:buClr>
                <a:srgbClr val="3E6A81"/>
              </a:buClr>
              <a:buFont typeface="Wingdings" panose="05000000000000000000" pitchFamily="2" charset="2"/>
              <a:buChar char="l"/>
            </a:pP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项目</a:t>
            </a:r>
            <a:r>
              <a:rPr lang="en-US" altLang="zh-CN" sz="2400" b="1" dirty="0">
                <a:solidFill>
                  <a:schemeClr val="bg2">
                    <a:lumMod val="25000"/>
                  </a:schemeClr>
                </a:solidFill>
                <a:latin typeface="微软雅黑" panose="020B0503020204020204" pitchFamily="34" charset="-122"/>
                <a:ea typeface="微软雅黑" panose="020B0503020204020204" pitchFamily="34" charset="-122"/>
              </a:rPr>
              <a:t>4.2</a:t>
            </a: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　人物形象设计技术认知 </a:t>
            </a:r>
          </a:p>
          <a:p>
            <a:pPr marL="342900" indent="-342900">
              <a:lnSpc>
                <a:spcPct val="150000"/>
              </a:lnSpc>
              <a:buClr>
                <a:srgbClr val="3E6A81"/>
              </a:buClr>
              <a:buFont typeface="Wingdings" panose="05000000000000000000" pitchFamily="2" charset="2"/>
              <a:buChar char="l"/>
            </a:pP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项目</a:t>
            </a:r>
            <a:r>
              <a:rPr lang="en-US" altLang="zh-CN" sz="2400" b="1" dirty="0">
                <a:solidFill>
                  <a:schemeClr val="bg2">
                    <a:lumMod val="25000"/>
                  </a:schemeClr>
                </a:solidFill>
                <a:latin typeface="微软雅黑" panose="020B0503020204020204" pitchFamily="34" charset="-122"/>
                <a:ea typeface="微软雅黑" panose="020B0503020204020204" pitchFamily="34" charset="-122"/>
              </a:rPr>
              <a:t>4.3</a:t>
            </a: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　人物形象设计技术进步与行业发展分析</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6258"/>
                                        </p:tgtEl>
                                        <p:attrNameLst>
                                          <p:attrName>style.visibility</p:attrName>
                                        </p:attrNameLst>
                                      </p:cBhvr>
                                      <p:to>
                                        <p:strVal val="visible"/>
                                      </p:to>
                                    </p:set>
                                    <p:animEffect transition="in" filter="fade">
                                      <p:cBhvr>
                                        <p:cTn id="7" dur="1000"/>
                                        <p:tgtEl>
                                          <p:spTgt spid="96258"/>
                                        </p:tgtEl>
                                      </p:cBhvr>
                                    </p:animEffect>
                                    <p:anim calcmode="lin" valueType="num">
                                      <p:cBhvr>
                                        <p:cTn id="8" dur="1000" fill="hold"/>
                                        <p:tgtEl>
                                          <p:spTgt spid="96258"/>
                                        </p:tgtEl>
                                        <p:attrNameLst>
                                          <p:attrName>ppt_x</p:attrName>
                                        </p:attrNameLst>
                                      </p:cBhvr>
                                      <p:tavLst>
                                        <p:tav tm="0">
                                          <p:val>
                                            <p:strVal val="#ppt_x"/>
                                          </p:val>
                                        </p:tav>
                                        <p:tav tm="100000">
                                          <p:val>
                                            <p:strVal val="#ppt_x"/>
                                          </p:val>
                                        </p:tav>
                                      </p:tavLst>
                                    </p:anim>
                                    <p:anim calcmode="lin" valueType="num">
                                      <p:cBhvr>
                                        <p:cTn id="9" dur="1000" fill="hold"/>
                                        <p:tgtEl>
                                          <p:spTgt spid="9625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42"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outHorizontal)">
                                      <p:cBhvr>
                                        <p:cTn id="13" dur="500"/>
                                        <p:tgtEl>
                                          <p:spTgt spid="24"/>
                                        </p:tgtEl>
                                      </p:cBhvr>
                                    </p:animEffect>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0-#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4"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down)">
                                      <p:cBhvr>
                                        <p:cTn id="22" dur="500"/>
                                        <p:tgtEl>
                                          <p:spTgt spid="26"/>
                                        </p:tgtEl>
                                      </p:cBhvr>
                                    </p:animEffect>
                                  </p:childTnLst>
                                </p:cTn>
                              </p:par>
                            </p:childTnLst>
                          </p:cTn>
                        </p:par>
                        <p:par>
                          <p:cTn id="23" fill="hold">
                            <p:stCondLst>
                              <p:cond delay="2500"/>
                            </p:stCondLst>
                            <p:childTnLst>
                              <p:par>
                                <p:cTn id="24" presetID="12" presetClass="entr" presetSubtype="8"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p:tgtEl>
                                          <p:spTgt spid="4"/>
                                        </p:tgtEl>
                                        <p:attrNameLst>
                                          <p:attrName>ppt_x</p:attrName>
                                        </p:attrNameLst>
                                      </p:cBhvr>
                                      <p:tavLst>
                                        <p:tav tm="0">
                                          <p:val>
                                            <p:strVal val="#ppt_x-#ppt_w*1.125000"/>
                                          </p:val>
                                        </p:tav>
                                        <p:tav tm="100000">
                                          <p:val>
                                            <p:strVal val="#ppt_x"/>
                                          </p:val>
                                        </p:tav>
                                      </p:tavLst>
                                    </p:anim>
                                    <p:animEffect transition="in" filter="wipe(right)">
                                      <p:cBhvr>
                                        <p:cTn id="27" dur="500"/>
                                        <p:tgtEl>
                                          <p:spTgt spid="4"/>
                                        </p:tgtEl>
                                      </p:cBhvr>
                                    </p:animEffect>
                                  </p:childTnLst>
                                </p:cTn>
                              </p:par>
                            </p:childTnLst>
                          </p:cTn>
                        </p:par>
                        <p:par>
                          <p:cTn id="28" fill="hold">
                            <p:stCondLst>
                              <p:cond delay="3000"/>
                            </p:stCondLst>
                            <p:childTnLst>
                              <p:par>
                                <p:cTn id="29" presetID="17" presetClass="entr" presetSubtype="10" fill="hold" nodeType="afterEffect">
                                  <p:stCondLst>
                                    <p:cond delay="0"/>
                                  </p:stCondLst>
                                  <p:childTnLst>
                                    <p:set>
                                      <p:cBhvr>
                                        <p:cTn id="30" dur="1" fill="hold">
                                          <p:stCondLst>
                                            <p:cond delay="0"/>
                                          </p:stCondLst>
                                        </p:cTn>
                                        <p:tgtEl>
                                          <p:spTgt spid="96269"/>
                                        </p:tgtEl>
                                        <p:attrNameLst>
                                          <p:attrName>style.visibility</p:attrName>
                                        </p:attrNameLst>
                                      </p:cBhvr>
                                      <p:to>
                                        <p:strVal val="visible"/>
                                      </p:to>
                                    </p:set>
                                    <p:anim calcmode="lin" valueType="num">
                                      <p:cBhvr>
                                        <p:cTn id="31" dur="500" fill="hold"/>
                                        <p:tgtEl>
                                          <p:spTgt spid="96269"/>
                                        </p:tgtEl>
                                        <p:attrNameLst>
                                          <p:attrName>ppt_w</p:attrName>
                                        </p:attrNameLst>
                                      </p:cBhvr>
                                      <p:tavLst>
                                        <p:tav tm="0">
                                          <p:val>
                                            <p:fltVal val="0"/>
                                          </p:val>
                                        </p:tav>
                                        <p:tav tm="100000">
                                          <p:val>
                                            <p:strVal val="#ppt_w"/>
                                          </p:val>
                                        </p:tav>
                                      </p:tavLst>
                                    </p:anim>
                                    <p:anim calcmode="lin" valueType="num">
                                      <p:cBhvr>
                                        <p:cTn id="32" dur="500" fill="hold"/>
                                        <p:tgtEl>
                                          <p:spTgt spid="96269"/>
                                        </p:tgtEl>
                                        <p:attrNameLst>
                                          <p:attrName>ppt_h</p:attrName>
                                        </p:attrNameLst>
                                      </p:cBhvr>
                                      <p:tavLst>
                                        <p:tav tm="0">
                                          <p:val>
                                            <p:strVal val="#ppt_h"/>
                                          </p:val>
                                        </p:tav>
                                        <p:tav tm="100000">
                                          <p:val>
                                            <p:strVal val="#ppt_h"/>
                                          </p:val>
                                        </p:tav>
                                      </p:tavLst>
                                    </p:anim>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46503-466B-9475-2738-9ACE7E3F131B}"/>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4EA32CFA-75F4-11A6-296A-796BDAB4F503}"/>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821A33F4-7F2B-55C0-CB63-188EAAB3164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CD36D6BA-3AB6-3DA7-1220-E960C4A47422}"/>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5E7F2208-4A22-E478-B8ED-B22FA9F43CBD}"/>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9A31E8AD-2AE1-30CA-E956-D4705CEAB84D}"/>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4.2.2</a:t>
            </a:r>
            <a:r>
              <a:rPr lang="zh-CN" altLang="en-US" sz="2800" b="1" dirty="0">
                <a:solidFill>
                  <a:srgbClr val="FFFFFF"/>
                </a:solidFill>
                <a:latin typeface="微软雅黑" panose="020B0503020204020204" pitchFamily="34" charset="-122"/>
                <a:ea typeface="微软雅黑" panose="020B0503020204020204" pitchFamily="34" charset="-122"/>
                <a:sym typeface="+mn-ea"/>
              </a:rPr>
              <a:t>　化妆技术认知</a:t>
            </a:r>
          </a:p>
        </p:txBody>
      </p:sp>
      <p:pic>
        <p:nvPicPr>
          <p:cNvPr id="6" name="图片 72">
            <a:extLst>
              <a:ext uri="{FF2B5EF4-FFF2-40B4-BE49-F238E27FC236}">
                <a16:creationId xmlns:a16="http://schemas.microsoft.com/office/drawing/2014/main" id="{E8EFC7E2-AB6F-B98B-F0F4-A9BB13EBF2E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40ADFFE4-3F6D-9C8E-6FD8-6FD5012EBE12}"/>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4371FB56-76D8-6C51-0BE8-78242C8A1412}"/>
              </a:ext>
            </a:extLst>
          </p:cNvPr>
          <p:cNvSpPr txBox="1"/>
          <p:nvPr/>
        </p:nvSpPr>
        <p:spPr>
          <a:xfrm>
            <a:off x="908828" y="1268394"/>
            <a:ext cx="10309449" cy="961289"/>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4.2.2.1</a:t>
            </a:r>
            <a:r>
              <a:rPr lang="zh-CN" altLang="en-US" sz="2000" b="1" dirty="0">
                <a:solidFill>
                  <a:srgbClr val="000000"/>
                </a:solidFill>
                <a:latin typeface="微软雅黑" panose="020B0503020204020204" pitchFamily="34" charset="-122"/>
                <a:ea typeface="微软雅黑" panose="020B0503020204020204" pitchFamily="34" charset="-122"/>
              </a:rPr>
              <a:t>　任务描述</a:t>
            </a:r>
            <a:endParaRPr lang="zh-CN" altLang="en-US" sz="2000" b="1" i="0" u="none" strike="noStrike" baseline="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以国际化妆师技术规范为标准，完成标准化妆服务操作。</a:t>
            </a:r>
            <a:endParaRPr lang="en-US" altLang="zh-CN" sz="2000" dirty="0">
              <a:solidFill>
                <a:srgbClr val="000000"/>
              </a:solidFill>
              <a:latin typeface="微软雅黑" panose="020B0503020204020204" pitchFamily="34" charset="-122"/>
              <a:ea typeface="微软雅黑" panose="020B0503020204020204" pitchFamily="34" charset="-122"/>
            </a:endParaRPr>
          </a:p>
        </p:txBody>
      </p:sp>
      <p:pic>
        <p:nvPicPr>
          <p:cNvPr id="2050" name="Picture 2">
            <a:extLst>
              <a:ext uri="{FF2B5EF4-FFF2-40B4-BE49-F238E27FC236}">
                <a16:creationId xmlns:a16="http://schemas.microsoft.com/office/drawing/2014/main" id="{318E74D1-BB42-140C-0AD3-BC4AC44D205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8187" y="2314841"/>
            <a:ext cx="5487238" cy="36363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44747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EECA6B-FE0E-ADAC-9773-90F3377519C1}"/>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45B7726F-E489-DB34-042A-D426C98E6EB9}"/>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62DC71E1-616B-B348-9553-ADA431C59AC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2B16D308-D994-0A92-40E8-951E46D18189}"/>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20FBE8B1-5AC6-A111-FEAE-F3489761F63E}"/>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511CFE4F-D11C-AEFA-3DA7-0EA2C67B4731}"/>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4.2.2</a:t>
            </a:r>
            <a:r>
              <a:rPr lang="zh-CN" altLang="en-US" sz="2800" b="1" dirty="0">
                <a:solidFill>
                  <a:srgbClr val="FFFFFF"/>
                </a:solidFill>
                <a:latin typeface="微软雅黑" panose="020B0503020204020204" pitchFamily="34" charset="-122"/>
                <a:ea typeface="微软雅黑" panose="020B0503020204020204" pitchFamily="34" charset="-122"/>
                <a:sym typeface="+mn-ea"/>
              </a:rPr>
              <a:t>　化妆技术认知</a:t>
            </a:r>
          </a:p>
        </p:txBody>
      </p:sp>
      <p:pic>
        <p:nvPicPr>
          <p:cNvPr id="6" name="图片 72">
            <a:extLst>
              <a:ext uri="{FF2B5EF4-FFF2-40B4-BE49-F238E27FC236}">
                <a16:creationId xmlns:a16="http://schemas.microsoft.com/office/drawing/2014/main" id="{2C07B1D3-8995-3C0B-B922-BF470205F25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A276DD60-BEA1-1374-1061-A44E353F0E7F}"/>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2C8D3D52-7472-33AD-C77C-6B1666545C68}"/>
              </a:ext>
            </a:extLst>
          </p:cNvPr>
          <p:cNvSpPr txBox="1"/>
          <p:nvPr/>
        </p:nvSpPr>
        <p:spPr>
          <a:xfrm>
            <a:off x="908828" y="1268394"/>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4.2.2.2</a:t>
            </a:r>
            <a:r>
              <a:rPr lang="zh-CN" altLang="en-US" sz="2000" b="1" dirty="0">
                <a:solidFill>
                  <a:srgbClr val="000000"/>
                </a:solidFill>
                <a:latin typeface="微软雅黑" panose="020B0503020204020204" pitchFamily="34" charset="-122"/>
                <a:ea typeface="微软雅黑" panose="020B0503020204020204" pitchFamily="34" charset="-122"/>
              </a:rPr>
              <a:t>　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r>
              <a:rPr lang="zh-CN" altLang="en-US" sz="2000" dirty="0">
                <a:solidFill>
                  <a:srgbClr val="000000"/>
                </a:solidFill>
                <a:latin typeface="微软雅黑" panose="020B0503020204020204" pitchFamily="34" charset="-122"/>
                <a:ea typeface="微软雅黑" panose="020B0503020204020204" pitchFamily="34" charset="-122"/>
              </a:rPr>
              <a:t>掌握人物形象设计师职业形象规范；掌握人物形象设计师化妆技术操作规范。</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r>
              <a:rPr lang="zh-CN" altLang="en-US" sz="2000" dirty="0">
                <a:solidFill>
                  <a:srgbClr val="000000"/>
                </a:solidFill>
                <a:latin typeface="微软雅黑" panose="020B0503020204020204" pitchFamily="34" charset="-122"/>
                <a:ea typeface="微软雅黑" panose="020B0503020204020204" pitchFamily="34" charset="-122"/>
              </a:rPr>
              <a:t>能够根据人物形象设计师职业形象规范完成设计师的个人形象打造；能规范使用化妆技术完成操作。</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r>
              <a:rPr lang="zh-CN" altLang="en-US" sz="2000" dirty="0">
                <a:solidFill>
                  <a:srgbClr val="000000"/>
                </a:solidFill>
                <a:latin typeface="微软雅黑" panose="020B0503020204020204" pitchFamily="34" charset="-122"/>
                <a:ea typeface="微软雅黑" panose="020B0503020204020204" pitchFamily="34" charset="-122"/>
              </a:rPr>
              <a:t>树立正确的人物形象设计师职业形象标准的观念；培养安全、环保可持续发展的理念；坚持以人为本，具备规则意识；结合实践环节，融入劳动教育理念，树立家国情怀；培养有效沟通和良好服务的意识。</a:t>
            </a:r>
          </a:p>
        </p:txBody>
      </p:sp>
    </p:spTree>
    <p:extLst>
      <p:ext uri="{BB962C8B-B14F-4D97-AF65-F5344CB8AC3E}">
        <p14:creationId xmlns:p14="http://schemas.microsoft.com/office/powerpoint/2010/main" val="32252999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3B9C95-F62C-5EA0-890D-37E386828ABF}"/>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E0C42444-F705-804D-2763-09F145BC1D54}"/>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A3B58FA2-233F-6560-1033-123B79F762E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076449BE-3E85-EA11-4DC2-F94D85B756D9}"/>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FCC4A8B4-81A1-9CA7-10DC-A1579E57196A}"/>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0F6F09E8-4F7F-C266-B0AF-2C24FD95C135}"/>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4.2.2</a:t>
            </a:r>
            <a:r>
              <a:rPr lang="zh-CN" altLang="en-US" sz="2800" b="1" dirty="0">
                <a:solidFill>
                  <a:srgbClr val="FFFFFF"/>
                </a:solidFill>
                <a:latin typeface="微软雅黑" panose="020B0503020204020204" pitchFamily="34" charset="-122"/>
                <a:ea typeface="微软雅黑" panose="020B0503020204020204" pitchFamily="34" charset="-122"/>
                <a:sym typeface="+mn-ea"/>
              </a:rPr>
              <a:t>　化妆技术认知</a:t>
            </a:r>
          </a:p>
        </p:txBody>
      </p:sp>
      <p:pic>
        <p:nvPicPr>
          <p:cNvPr id="6" name="图片 72">
            <a:extLst>
              <a:ext uri="{FF2B5EF4-FFF2-40B4-BE49-F238E27FC236}">
                <a16:creationId xmlns:a16="http://schemas.microsoft.com/office/drawing/2014/main" id="{5256ABDC-7A48-E437-E523-6A726AE5290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8C77C13C-4617-90E8-B7CD-32FE10C91980}"/>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E7939939-1E3F-B544-0317-07186FD5ACD8}"/>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4.2.2.3</a:t>
            </a:r>
            <a:r>
              <a:rPr lang="zh-CN" altLang="en-US" sz="2000" b="1" dirty="0">
                <a:solidFill>
                  <a:srgbClr val="000000"/>
                </a:solidFill>
                <a:latin typeface="微软雅黑" panose="020B0503020204020204" pitchFamily="34" charset="-122"/>
                <a:ea typeface="微软雅黑" panose="020B0503020204020204" pitchFamily="34" charset="-122"/>
              </a:rPr>
              <a:t>　重点难点</a:t>
            </a:r>
            <a:endParaRPr lang="zh-CN" altLang="en-US" sz="2000" b="1" i="0" u="none" strike="noStrike" baseline="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岗位能力标准、专业标准、国际化妆师职业标准中对人物形象设计师职业行为规范。</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启发学生用“岗位能力标准、专业标准、国际化妆师技术标准”对人物形象设计师职业行为进行规范指导，树立以人为本的服务意识。 </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4.2.2.4</a:t>
            </a:r>
            <a:r>
              <a:rPr lang="zh-CN" altLang="en-US" sz="2000" b="1" dirty="0">
                <a:solidFill>
                  <a:srgbClr val="000000"/>
                </a:solidFill>
                <a:latin typeface="微软雅黑" panose="020B0503020204020204" pitchFamily="34" charset="-122"/>
                <a:ea typeface="微软雅黑" panose="020B0503020204020204" pitchFamily="34" charset="-122"/>
              </a:rPr>
              <a:t>　相关知识链接</a:t>
            </a:r>
          </a:p>
          <a:p>
            <a:pPr indent="457200">
              <a:lnSpc>
                <a:spcPct val="150000"/>
              </a:lnSpc>
            </a:pPr>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．化妆的概念</a:t>
            </a:r>
          </a:p>
          <a:p>
            <a:pPr indent="457200">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rPr>
              <a:t>化妆是戏剧、电影等表演艺术的造型手段之一</a:t>
            </a:r>
            <a:r>
              <a:rPr lang="zh-CN" altLang="en-US" sz="2000" dirty="0">
                <a:latin typeface="微软雅黑" panose="020B0503020204020204" pitchFamily="34" charset="-122"/>
                <a:ea typeface="微软雅黑" panose="020B0503020204020204" pitchFamily="34" charset="-122"/>
              </a:rPr>
              <a:t>。根据角色的身份、年龄、性格、民族和职业特点等，利用化妆材料塑造角色外部的形象。 </a:t>
            </a:r>
            <a:endParaRPr lang="en-US" altLang="zh-CN"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169084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DCFD59-2215-721B-240D-92BA30DD7785}"/>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158D662F-8339-64B2-2363-B169429110AA}"/>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B2EA3F61-DDC5-187D-366C-34503FF9CBC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039A2577-EB3C-756B-4E83-67F060026FC6}"/>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CFC36E38-FA14-26F6-F8AC-222168026599}"/>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EFDE6698-4139-EA22-2ED8-8D2B465AC981}"/>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4.2.2</a:t>
            </a:r>
            <a:r>
              <a:rPr lang="zh-CN" altLang="en-US" sz="2800" b="1" dirty="0">
                <a:solidFill>
                  <a:srgbClr val="FFFFFF"/>
                </a:solidFill>
                <a:latin typeface="微软雅黑" panose="020B0503020204020204" pitchFamily="34" charset="-122"/>
                <a:ea typeface="微软雅黑" panose="020B0503020204020204" pitchFamily="34" charset="-122"/>
                <a:sym typeface="+mn-ea"/>
              </a:rPr>
              <a:t>　化妆技术认知</a:t>
            </a:r>
          </a:p>
        </p:txBody>
      </p:sp>
      <p:pic>
        <p:nvPicPr>
          <p:cNvPr id="6" name="图片 72">
            <a:extLst>
              <a:ext uri="{FF2B5EF4-FFF2-40B4-BE49-F238E27FC236}">
                <a16:creationId xmlns:a16="http://schemas.microsoft.com/office/drawing/2014/main" id="{FF4BBE85-25AF-0EA4-A649-30CEDD226DF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27FCB445-7B98-5BE0-3450-962706D9B00F}"/>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E1372BDF-864E-4FD4-DFBB-1198B86D981C}"/>
              </a:ext>
            </a:extLst>
          </p:cNvPr>
          <p:cNvSpPr txBox="1"/>
          <p:nvPr/>
        </p:nvSpPr>
        <p:spPr>
          <a:xfrm>
            <a:off x="908828" y="1268394"/>
            <a:ext cx="10309449" cy="2346283"/>
          </a:xfrm>
          <a:prstGeom prst="rect">
            <a:avLst/>
          </a:prstGeom>
          <a:noFill/>
        </p:spPr>
        <p:txBody>
          <a:bodyPr wrap="square" rtlCol="0">
            <a:spAutoFit/>
          </a:bodyPr>
          <a:lstStyle/>
          <a:p>
            <a:pPr indent="457200">
              <a:lnSpc>
                <a:spcPct val="150000"/>
              </a:lnSpc>
            </a:pPr>
            <a:r>
              <a:rPr lang="en-US" altLang="zh-CN" sz="2000" b="1" dirty="0">
                <a:latin typeface="微软雅黑" panose="020B0503020204020204" pitchFamily="34" charset="-122"/>
                <a:ea typeface="微软雅黑" panose="020B0503020204020204" pitchFamily="34" charset="-122"/>
              </a:rPr>
              <a:t>2</a:t>
            </a:r>
            <a:r>
              <a:rPr lang="zh-CN" altLang="en-US" sz="2000" b="1" dirty="0">
                <a:latin typeface="微软雅黑" panose="020B0503020204020204" pitchFamily="34" charset="-122"/>
                <a:ea typeface="微软雅黑" panose="020B0503020204020204" pitchFamily="34" charset="-122"/>
              </a:rPr>
              <a:t>．化妆的分类</a:t>
            </a:r>
          </a:p>
          <a:p>
            <a:pPr indent="457200">
              <a:lnSpc>
                <a:spcPct val="150000"/>
              </a:lnSpc>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）根据化妆造型的目的来分，化妆可以分为</a:t>
            </a:r>
            <a:r>
              <a:rPr lang="zh-CN" altLang="en-US" sz="2000" dirty="0">
                <a:solidFill>
                  <a:srgbClr val="FF0000"/>
                </a:solidFill>
                <a:latin typeface="微软雅黑" panose="020B0503020204020204" pitchFamily="34" charset="-122"/>
                <a:ea typeface="微软雅黑" panose="020B0503020204020204" pitchFamily="34" charset="-122"/>
              </a:rPr>
              <a:t>生活化妆和艺术舞台创意化妆</a:t>
            </a:r>
            <a:r>
              <a:rPr lang="zh-CN" altLang="en-US" sz="2000" dirty="0">
                <a:latin typeface="微软雅黑" panose="020B0503020204020204" pitchFamily="34" charset="-122"/>
                <a:ea typeface="微软雅黑" panose="020B0503020204020204" pitchFamily="34" charset="-122"/>
              </a:rPr>
              <a:t>。</a:t>
            </a:r>
          </a:p>
          <a:p>
            <a:pPr indent="457200">
              <a:lnSpc>
                <a:spcPct val="150000"/>
              </a:lnSpc>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）根据国际化妆造型技术及认证领域的考核项目来分，化妆可分为</a:t>
            </a:r>
            <a:r>
              <a:rPr lang="zh-CN" altLang="en-US" sz="2000" dirty="0">
                <a:solidFill>
                  <a:srgbClr val="FF0000"/>
                </a:solidFill>
                <a:latin typeface="微软雅黑" panose="020B0503020204020204" pitchFamily="34" charset="-122"/>
                <a:ea typeface="微软雅黑" panose="020B0503020204020204" pitchFamily="34" charset="-122"/>
              </a:rPr>
              <a:t>彩妆、场合化妆、高精度化妆、矫正化妆、影视化妆、时尚编辑化妆、黑白化妆、</a:t>
            </a:r>
            <a:r>
              <a:rPr lang="en-US" altLang="zh-CN" sz="2000" dirty="0">
                <a:solidFill>
                  <a:srgbClr val="FF0000"/>
                </a:solidFill>
                <a:latin typeface="微软雅黑" panose="020B0503020204020204" pitchFamily="34" charset="-122"/>
                <a:ea typeface="微软雅黑" panose="020B0503020204020204" pitchFamily="34" charset="-122"/>
              </a:rPr>
              <a:t>T</a:t>
            </a:r>
            <a:r>
              <a:rPr lang="zh-CN" altLang="en-US" sz="2000" dirty="0">
                <a:solidFill>
                  <a:srgbClr val="FF0000"/>
                </a:solidFill>
                <a:latin typeface="微软雅黑" panose="020B0503020204020204" pitchFamily="34" charset="-122"/>
                <a:ea typeface="微软雅黑" panose="020B0503020204020204" pitchFamily="34" charset="-122"/>
              </a:rPr>
              <a:t>台化妆、创意梦幻化妆及喷枪化妆</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p:txBody>
      </p:sp>
      <p:pic>
        <p:nvPicPr>
          <p:cNvPr id="3078" name="Picture 6">
            <a:extLst>
              <a:ext uri="{FF2B5EF4-FFF2-40B4-BE49-F238E27FC236}">
                <a16:creationId xmlns:a16="http://schemas.microsoft.com/office/drawing/2014/main" id="{0294FF80-1B06-DB3B-C0BA-11BBE33C2DC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81699" y="3652776"/>
            <a:ext cx="1561474" cy="2284071"/>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a:extLst>
              <a:ext uri="{FF2B5EF4-FFF2-40B4-BE49-F238E27FC236}">
                <a16:creationId xmlns:a16="http://schemas.microsoft.com/office/drawing/2014/main" id="{015D519A-E95F-100A-6C88-EC78A1304FE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23846" y="3643748"/>
            <a:ext cx="1474264" cy="2203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1" name="Picture 9">
            <a:extLst>
              <a:ext uri="{FF2B5EF4-FFF2-40B4-BE49-F238E27FC236}">
                <a16:creationId xmlns:a16="http://schemas.microsoft.com/office/drawing/2014/main" id="{FBCD7CD4-0E12-D7A7-8D0E-788DC95C4A2B}"/>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r="67415"/>
          <a:stretch>
            <a:fillRect/>
          </a:stretch>
        </p:blipFill>
        <p:spPr bwMode="auto">
          <a:xfrm>
            <a:off x="9494147" y="3652776"/>
            <a:ext cx="1539254" cy="2232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a:extLst>
              <a:ext uri="{FF2B5EF4-FFF2-40B4-BE49-F238E27FC236}">
                <a16:creationId xmlns:a16="http://schemas.microsoft.com/office/drawing/2014/main" id="{C9F95D1F-3E35-84FE-9A6A-7281726B656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88572" y="3668510"/>
            <a:ext cx="1625844" cy="206812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a:extLst>
              <a:ext uri="{FF2B5EF4-FFF2-40B4-BE49-F238E27FC236}">
                <a16:creationId xmlns:a16="http://schemas.microsoft.com/office/drawing/2014/main" id="{B783D5D3-B2B1-023B-A1B9-5AA71505060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37277" y="3668510"/>
            <a:ext cx="1534481" cy="2321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5">
            <a:extLst>
              <a:ext uri="{FF2B5EF4-FFF2-40B4-BE49-F238E27FC236}">
                <a16:creationId xmlns:a16="http://schemas.microsoft.com/office/drawing/2014/main" id="{A192D5FE-FA12-FCC6-A83B-374EC75D197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43697" y="3638978"/>
            <a:ext cx="1544863" cy="2321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51272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420448-60CD-BD1E-7F1C-2BB5D065BA3F}"/>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0B4160AB-997E-77EC-B9B6-EAA743259108}"/>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7A0D7B9E-06CE-89E7-0FBA-F460F05422B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B3CE9A12-5D10-871E-0829-3A1603825477}"/>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B9CA3D25-FC43-7E97-59D1-C3F21FB6520A}"/>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FFE1A916-6654-84C0-53E0-211E79346B4B}"/>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4.2.2</a:t>
            </a:r>
            <a:r>
              <a:rPr lang="zh-CN" altLang="en-US" sz="2800" b="1" dirty="0">
                <a:solidFill>
                  <a:srgbClr val="FFFFFF"/>
                </a:solidFill>
                <a:latin typeface="微软雅黑" panose="020B0503020204020204" pitchFamily="34" charset="-122"/>
                <a:ea typeface="微软雅黑" panose="020B0503020204020204" pitchFamily="34" charset="-122"/>
                <a:sym typeface="+mn-ea"/>
              </a:rPr>
              <a:t>　化妆技术认知</a:t>
            </a:r>
          </a:p>
        </p:txBody>
      </p:sp>
      <p:pic>
        <p:nvPicPr>
          <p:cNvPr id="6" name="图片 72">
            <a:extLst>
              <a:ext uri="{FF2B5EF4-FFF2-40B4-BE49-F238E27FC236}">
                <a16:creationId xmlns:a16="http://schemas.microsoft.com/office/drawing/2014/main" id="{A90DE5B7-E396-F74D-D46A-4CBD3C4E550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25D3B2AE-6B3E-448A-BBE5-8FEDAFFDA747}"/>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19A57C81-0216-0A23-066E-7DDFC0049D8D}"/>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latin typeface="微软雅黑" panose="020B0503020204020204" pitchFamily="34" charset="-122"/>
                <a:ea typeface="微软雅黑" panose="020B0503020204020204" pitchFamily="34" charset="-122"/>
              </a:rPr>
              <a:t>3</a:t>
            </a:r>
            <a:r>
              <a:rPr lang="zh-CN" altLang="en-US" sz="2000" b="1" dirty="0">
                <a:latin typeface="微软雅黑" panose="020B0503020204020204" pitchFamily="34" charset="-122"/>
                <a:ea typeface="微软雅黑" panose="020B0503020204020204" pitchFamily="34" charset="-122"/>
              </a:rPr>
              <a:t>．化妆品及工具的安全性</a:t>
            </a:r>
          </a:p>
          <a:p>
            <a:pPr indent="457200">
              <a:lnSpc>
                <a:spcPct val="150000"/>
              </a:lnSpc>
            </a:pPr>
            <a:r>
              <a:rPr lang="zh-CN" altLang="en-US" sz="2000" dirty="0">
                <a:latin typeface="微软雅黑" panose="020B0503020204020204" pitchFamily="34" charset="-122"/>
                <a:ea typeface="微软雅黑" panose="020B0503020204020204" pitchFamily="34" charset="-122"/>
              </a:rPr>
              <a:t>化妆品是指以涂擦、喷洒或其他类似的方法，散布于人体表面任何部位，已达到清洁、清除不良气味、护肤、美容和修饰目的的日用化学工业产品。作为专业的形象设计师，必须在</a:t>
            </a:r>
            <a:r>
              <a:rPr lang="zh-CN" altLang="en-US" sz="2000" dirty="0">
                <a:solidFill>
                  <a:srgbClr val="FF0000"/>
                </a:solidFill>
                <a:latin typeface="微软雅黑" panose="020B0503020204020204" pitchFamily="34" charset="-122"/>
                <a:ea typeface="微软雅黑" panose="020B0503020204020204" pitchFamily="34" charset="-122"/>
              </a:rPr>
              <a:t>了解化妆品的性质、作用和使用安全性</a:t>
            </a:r>
            <a:r>
              <a:rPr lang="zh-CN" altLang="en-US" sz="2000" dirty="0">
                <a:latin typeface="微软雅黑" panose="020B0503020204020204" pitchFamily="34" charset="-122"/>
                <a:ea typeface="微软雅黑" panose="020B0503020204020204" pitchFamily="34" charset="-122"/>
              </a:rPr>
              <a:t>的前提下，</a:t>
            </a:r>
            <a:r>
              <a:rPr lang="zh-CN" altLang="en-US" sz="2000" dirty="0">
                <a:solidFill>
                  <a:srgbClr val="FF0000"/>
                </a:solidFill>
                <a:latin typeface="微软雅黑" panose="020B0503020204020204" pitchFamily="34" charset="-122"/>
                <a:ea typeface="微软雅黑" panose="020B0503020204020204" pitchFamily="34" charset="-122"/>
              </a:rPr>
              <a:t>正确地选择和使用化妆品</a:t>
            </a:r>
            <a:r>
              <a:rPr lang="zh-CN" altLang="en-US" sz="2000" dirty="0">
                <a:latin typeface="微软雅黑" panose="020B0503020204020204" pitchFamily="34" charset="-122"/>
                <a:ea typeface="微软雅黑" panose="020B0503020204020204" pitchFamily="34" charset="-122"/>
              </a:rPr>
              <a:t>，而这些知识和信息在我国有严格的法律、法规进行规范，我们也有相应“化妆品基础与应用”课程进行专业的学习。</a:t>
            </a:r>
          </a:p>
          <a:p>
            <a:pPr indent="457200">
              <a:lnSpc>
                <a:spcPct val="150000"/>
              </a:lnSpc>
            </a:pPr>
            <a:r>
              <a:rPr lang="en-US" altLang="zh-CN" sz="2000" b="1" dirty="0">
                <a:latin typeface="微软雅黑" panose="020B0503020204020204" pitchFamily="34" charset="-122"/>
                <a:ea typeface="微软雅黑" panose="020B0503020204020204" pitchFamily="34" charset="-122"/>
              </a:rPr>
              <a:t>4</a:t>
            </a:r>
            <a:r>
              <a:rPr lang="zh-CN" altLang="en-US" sz="2000" b="1" dirty="0">
                <a:latin typeface="微软雅黑" panose="020B0503020204020204" pitchFamily="34" charset="-122"/>
                <a:ea typeface="微软雅黑" panose="020B0503020204020204" pitchFamily="34" charset="-122"/>
              </a:rPr>
              <a:t>．人物形象设计师的职业形象</a:t>
            </a:r>
          </a:p>
          <a:p>
            <a:pPr indent="457200">
              <a:lnSpc>
                <a:spcPct val="150000"/>
              </a:lnSpc>
            </a:pPr>
            <a:r>
              <a:rPr lang="zh-CN" altLang="en-US" sz="2000" dirty="0">
                <a:latin typeface="微软雅黑" panose="020B0503020204020204" pitchFamily="34" charset="-122"/>
                <a:ea typeface="微软雅黑" panose="020B0503020204020204" pitchFamily="34" charset="-122"/>
              </a:rPr>
              <a:t>人物形象设计师是一种服务性职业，因此个人形象极其重要。个人修饰包括头发、皮肤、手脚及服装等。</a:t>
            </a:r>
            <a:endParaRPr lang="en-US" altLang="zh-CN"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552671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420964-461E-3786-8D35-FDD46E27A266}"/>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FE78CFCE-F0BF-F437-0CD6-C3E411B79910}"/>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72C8076C-717E-DC99-50D3-C82F4C7289E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4572F2FF-5C5C-8A07-E384-91740DAA6C25}"/>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66A0C6C7-873D-2F07-D203-1935F21B0C3B}"/>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7321F6BB-EF36-C823-118A-D3E6580D26FF}"/>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4.2.2</a:t>
            </a:r>
            <a:r>
              <a:rPr lang="zh-CN" altLang="en-US" sz="2800" b="1" dirty="0">
                <a:solidFill>
                  <a:srgbClr val="FFFFFF"/>
                </a:solidFill>
                <a:latin typeface="微软雅黑" panose="020B0503020204020204" pitchFamily="34" charset="-122"/>
                <a:ea typeface="微软雅黑" panose="020B0503020204020204" pitchFamily="34" charset="-122"/>
                <a:sym typeface="+mn-ea"/>
              </a:rPr>
              <a:t>　化妆技术认知</a:t>
            </a:r>
          </a:p>
        </p:txBody>
      </p:sp>
      <p:pic>
        <p:nvPicPr>
          <p:cNvPr id="6" name="图片 72">
            <a:extLst>
              <a:ext uri="{FF2B5EF4-FFF2-40B4-BE49-F238E27FC236}">
                <a16:creationId xmlns:a16="http://schemas.microsoft.com/office/drawing/2014/main" id="{88CD3D43-0E58-887B-3D65-C7BF98153D3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1AB8ECA1-FB79-EEF1-6B84-1F5DB3C8451F}"/>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55E24DF5-89C5-B7A8-BD8D-C0C16A5D2937}"/>
              </a:ext>
            </a:extLst>
          </p:cNvPr>
          <p:cNvSpPr txBox="1"/>
          <p:nvPr/>
        </p:nvSpPr>
        <p:spPr>
          <a:xfrm>
            <a:off x="908828" y="1268394"/>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4.2.2.5</a:t>
            </a:r>
            <a:r>
              <a:rPr lang="zh-CN" altLang="en-US" sz="2000" b="1" dirty="0">
                <a:solidFill>
                  <a:srgbClr val="000000"/>
                </a:solidFill>
                <a:latin typeface="微软雅黑" panose="020B0503020204020204" pitchFamily="34" charset="-122"/>
                <a:ea typeface="微软雅黑" panose="020B0503020204020204" pitchFamily="34" charset="-122"/>
              </a:rPr>
              <a:t>　素质素养养成</a:t>
            </a:r>
            <a:endParaRPr lang="zh-CN" altLang="en-US" sz="2000" b="1" i="0" u="none" strike="noStrike" baseline="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）在化妆服务过程中，要养成严格按照操作规范进行操作的意识，要养成</a:t>
            </a:r>
            <a:r>
              <a:rPr lang="zh-CN" altLang="en-US" sz="2000" dirty="0">
                <a:solidFill>
                  <a:srgbClr val="FF0000"/>
                </a:solidFill>
                <a:latin typeface="微软雅黑" panose="020B0503020204020204" pitchFamily="34" charset="-122"/>
                <a:ea typeface="微软雅黑" panose="020B0503020204020204" pitchFamily="34" charset="-122"/>
              </a:rPr>
              <a:t>“以人为本”</a:t>
            </a:r>
            <a:r>
              <a:rPr lang="zh-CN" altLang="en-US" sz="2000" dirty="0">
                <a:solidFill>
                  <a:srgbClr val="000000"/>
                </a:solidFill>
                <a:latin typeface="微软雅黑" panose="020B0503020204020204" pitchFamily="34" charset="-122"/>
                <a:ea typeface="微软雅黑" panose="020B0503020204020204" pitchFamily="34" charset="-122"/>
              </a:rPr>
              <a:t>为人们服务的意识。</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）在化妆服务过程中，要有安全与环保可持续发展的理念；在服务完成后，要认真清理工作台，打扫场地，规范摆放工具及设备，对工具及设备要进行消毒与安全检查，要养成</a:t>
            </a:r>
            <a:r>
              <a:rPr lang="zh-CN" altLang="en-US" sz="2000" dirty="0">
                <a:solidFill>
                  <a:srgbClr val="FF0000"/>
                </a:solidFill>
                <a:latin typeface="微软雅黑" panose="020B0503020204020204" pitchFamily="34" charset="-122"/>
                <a:ea typeface="微软雅黑" panose="020B0503020204020204" pitchFamily="34" charset="-122"/>
              </a:rPr>
              <a:t>热爱劳动</a:t>
            </a:r>
            <a:r>
              <a:rPr lang="zh-CN" altLang="en-US" sz="2000" dirty="0">
                <a:solidFill>
                  <a:srgbClr val="000000"/>
                </a:solidFill>
                <a:latin typeface="微软雅黑" panose="020B0503020204020204" pitchFamily="34" charset="-122"/>
                <a:ea typeface="微软雅黑" panose="020B0503020204020204" pitchFamily="34" charset="-122"/>
              </a:rPr>
              <a:t>的意识。 </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4.2.2.6</a:t>
            </a:r>
            <a:r>
              <a:rPr lang="zh-CN" altLang="en-US" sz="2000" b="1" dirty="0">
                <a:solidFill>
                  <a:srgbClr val="000000"/>
                </a:solidFill>
                <a:latin typeface="微软雅黑" panose="020B0503020204020204" pitchFamily="34" charset="-122"/>
                <a:ea typeface="微软雅黑" panose="020B0503020204020204" pitchFamily="34" charset="-122"/>
              </a:rPr>
              <a:t>　任务实施</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4.2.2.6.1</a:t>
            </a:r>
            <a:r>
              <a:rPr lang="zh-CN" altLang="en-US" sz="2000" b="1" dirty="0">
                <a:solidFill>
                  <a:srgbClr val="000000"/>
                </a:solidFill>
                <a:latin typeface="微软雅黑" panose="020B0503020204020204" pitchFamily="34" charset="-122"/>
                <a:ea typeface="微软雅黑" panose="020B0503020204020204" pitchFamily="34" charset="-122"/>
              </a:rPr>
              <a:t>　任务分配</a:t>
            </a:r>
          </a:p>
        </p:txBody>
      </p:sp>
    </p:spTree>
    <p:extLst>
      <p:ext uri="{BB962C8B-B14F-4D97-AF65-F5344CB8AC3E}">
        <p14:creationId xmlns:p14="http://schemas.microsoft.com/office/powerpoint/2010/main" val="36540914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1CEAB7-1BFD-9FC7-16A1-8395AA5956ED}"/>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BC5C4BAF-5094-863D-B67D-08B5D4ABDD2C}"/>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3DA84E06-0DA3-6995-D4C2-24D5639538F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83CED86B-AD0B-3284-ED81-C100337AB2BC}"/>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910A7D27-82AA-4F95-7063-FF71565FA2A9}"/>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3EC68C4C-A305-B837-B128-BD9B03E570B0}"/>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4.2.2</a:t>
            </a:r>
            <a:r>
              <a:rPr lang="zh-CN" altLang="en-US" sz="2800" b="1" dirty="0">
                <a:solidFill>
                  <a:srgbClr val="FFFFFF"/>
                </a:solidFill>
                <a:latin typeface="微软雅黑" panose="020B0503020204020204" pitchFamily="34" charset="-122"/>
                <a:ea typeface="微软雅黑" panose="020B0503020204020204" pitchFamily="34" charset="-122"/>
                <a:sym typeface="+mn-ea"/>
              </a:rPr>
              <a:t>　化妆技术认知</a:t>
            </a:r>
          </a:p>
        </p:txBody>
      </p:sp>
      <p:pic>
        <p:nvPicPr>
          <p:cNvPr id="6" name="图片 72">
            <a:extLst>
              <a:ext uri="{FF2B5EF4-FFF2-40B4-BE49-F238E27FC236}">
                <a16:creationId xmlns:a16="http://schemas.microsoft.com/office/drawing/2014/main" id="{2551DCFF-7F67-DD72-5E77-523B4E2252F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6B63BCAD-4E56-1D38-5BFC-1EC83CED2950}"/>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07C96791-1A20-6830-9438-56C5C7FB6026}"/>
              </a:ext>
            </a:extLst>
          </p:cNvPr>
          <p:cNvSpPr txBox="1"/>
          <p:nvPr/>
        </p:nvSpPr>
        <p:spPr>
          <a:xfrm>
            <a:off x="908828" y="1268394"/>
            <a:ext cx="10309449" cy="326961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4.2.2.6.2</a:t>
            </a:r>
            <a:r>
              <a:rPr lang="zh-CN" altLang="en-US" sz="2000" b="1" dirty="0">
                <a:solidFill>
                  <a:srgbClr val="000000"/>
                </a:solidFill>
                <a:latin typeface="微软雅黑" panose="020B0503020204020204" pitchFamily="34" charset="-122"/>
                <a:ea typeface="微软雅黑" panose="020B0503020204020204" pitchFamily="34" charset="-122"/>
              </a:rPr>
              <a:t>　课前任务</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引导问题：根据班级学情不同，具备专业基础的对口中职学生完成问题（</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），其他学生完成问题（</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），同时准备分享展示课前任务。</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）在生活实际操作中，你认为自己有哪些化妆服务操作不规范，这些不规范操作会造成哪些危害呢？</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）通过信息收集或调研，简述作为一名人物形象设计师应该具备哪些良好的职业素养？</a:t>
            </a:r>
          </a:p>
        </p:txBody>
      </p:sp>
    </p:spTree>
    <p:extLst>
      <p:ext uri="{BB962C8B-B14F-4D97-AF65-F5344CB8AC3E}">
        <p14:creationId xmlns:p14="http://schemas.microsoft.com/office/powerpoint/2010/main" val="13548991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908671-4A5B-1782-FF51-7E8ACCFE54AB}"/>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A2911D4A-81F7-A957-6B2D-31601353FED2}"/>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183F3891-132A-7DB7-2789-23D390EE09D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D1ABFCFC-1332-17DE-23CC-BEE7AC449607}"/>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2909B4AF-9707-3070-F83F-D332AB895798}"/>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2C895D5C-A4B4-C797-F6DB-D15258EFD2DB}"/>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4.2.2</a:t>
            </a:r>
            <a:r>
              <a:rPr lang="zh-CN" altLang="en-US" sz="2800" b="1" dirty="0">
                <a:solidFill>
                  <a:srgbClr val="FFFFFF"/>
                </a:solidFill>
                <a:latin typeface="微软雅黑" panose="020B0503020204020204" pitchFamily="34" charset="-122"/>
                <a:ea typeface="微软雅黑" panose="020B0503020204020204" pitchFamily="34" charset="-122"/>
                <a:sym typeface="+mn-ea"/>
              </a:rPr>
              <a:t>　化妆技术认知</a:t>
            </a:r>
          </a:p>
        </p:txBody>
      </p:sp>
      <p:pic>
        <p:nvPicPr>
          <p:cNvPr id="6" name="图片 72">
            <a:extLst>
              <a:ext uri="{FF2B5EF4-FFF2-40B4-BE49-F238E27FC236}">
                <a16:creationId xmlns:a16="http://schemas.microsoft.com/office/drawing/2014/main" id="{5B1A6EFA-898B-A8E2-1AAC-98921EDA785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CA49CF43-56E8-59A5-B429-188A4D628DAF}"/>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A78ECED0-1829-6D8E-117F-299CFABFD26F}"/>
              </a:ext>
            </a:extLst>
          </p:cNvPr>
          <p:cNvSpPr txBox="1"/>
          <p:nvPr/>
        </p:nvSpPr>
        <p:spPr>
          <a:xfrm>
            <a:off x="908828" y="1268394"/>
            <a:ext cx="10309449" cy="465460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4.2.2.6.3</a:t>
            </a:r>
            <a:r>
              <a:rPr lang="zh-CN" altLang="en-US" sz="2000" b="1" dirty="0">
                <a:solidFill>
                  <a:srgbClr val="000000"/>
                </a:solidFill>
                <a:latin typeface="微软雅黑" panose="020B0503020204020204" pitchFamily="34" charset="-122"/>
                <a:ea typeface="微软雅黑" panose="020B0503020204020204" pitchFamily="34" charset="-122"/>
              </a:rPr>
              <a:t>　自主探学</a:t>
            </a:r>
          </a:p>
          <a:p>
            <a:pPr indent="457200">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rPr>
              <a:t>自主探学</a:t>
            </a:r>
            <a:r>
              <a:rPr lang="en-US" altLang="zh-CN" sz="2000" dirty="0">
                <a:solidFill>
                  <a:srgbClr val="FF0000"/>
                </a:solidFill>
                <a:latin typeface="微软雅黑" panose="020B0503020204020204" pitchFamily="34" charset="-122"/>
                <a:ea typeface="微软雅黑" panose="020B0503020204020204" pitchFamily="34" charset="-122"/>
              </a:rPr>
              <a:t>1</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：按照“岗位能力标准、专业标准、国际化妆师职业标准”中对人物形象设计师职业行为规范的要求，完成设计师的职业形象标准。</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：说一说职业形象标准与对人物形象设计师的重要性。</a:t>
            </a:r>
          </a:p>
          <a:p>
            <a:pPr indent="457200">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rPr>
              <a:t>自主探学</a:t>
            </a:r>
            <a:r>
              <a:rPr lang="en-US" altLang="zh-CN" sz="2000" dirty="0">
                <a:solidFill>
                  <a:srgbClr val="FF0000"/>
                </a:solidFill>
                <a:latin typeface="微软雅黑" panose="020B0503020204020204" pitchFamily="34" charset="-122"/>
                <a:ea typeface="微软雅黑" panose="020B0503020204020204" pitchFamily="34" charset="-122"/>
              </a:rPr>
              <a:t>2</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：如图</a:t>
            </a:r>
            <a:r>
              <a:rPr lang="en-US" altLang="zh-CN" sz="2000" dirty="0">
                <a:solidFill>
                  <a:srgbClr val="000000"/>
                </a:solidFill>
                <a:latin typeface="微软雅黑" panose="020B0503020204020204" pitchFamily="34" charset="-122"/>
                <a:ea typeface="微软雅黑" panose="020B0503020204020204" pitchFamily="34" charset="-122"/>
              </a:rPr>
              <a:t>4-23</a:t>
            </a:r>
            <a:r>
              <a:rPr lang="zh-CN" altLang="en-US" sz="2000" dirty="0">
                <a:solidFill>
                  <a:srgbClr val="000000"/>
                </a:solidFill>
                <a:latin typeface="微软雅黑" panose="020B0503020204020204" pitchFamily="34" charset="-122"/>
                <a:ea typeface="微软雅黑" panose="020B0503020204020204" pitchFamily="34" charset="-122"/>
              </a:rPr>
              <a:t>所示，你认为哪个化妆工作台工具及产品摆放比较规范，并说一说理由。</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：以</a:t>
            </a:r>
            <a:r>
              <a:rPr lang="en-US" altLang="zh-CN" sz="2000" dirty="0">
                <a:solidFill>
                  <a:srgbClr val="000000"/>
                </a:solidFill>
                <a:latin typeface="微软雅黑" panose="020B0503020204020204" pitchFamily="34" charset="-122"/>
                <a:ea typeface="微软雅黑" panose="020B0503020204020204" pitchFamily="34" charset="-122"/>
              </a:rPr>
              <a:t>CIDESCO</a:t>
            </a:r>
            <a:r>
              <a:rPr lang="zh-CN" altLang="en-US" sz="2000" dirty="0">
                <a:solidFill>
                  <a:srgbClr val="000000"/>
                </a:solidFill>
                <a:latin typeface="微软雅黑" panose="020B0503020204020204" pitchFamily="34" charset="-122"/>
                <a:ea typeface="微软雅黑" panose="020B0503020204020204" pitchFamily="34" charset="-122"/>
              </a:rPr>
              <a:t>国际化妆师行为要求为标准，完成化妆工作台工具及产品标准摆放操作，并简述化妆工作台工具及产品摆放步骤。</a:t>
            </a:r>
            <a:endParaRPr lang="en-US" altLang="zh-CN" sz="200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238918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01E1AE-478D-6FE0-64E5-6FB4F6907FE8}"/>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F14A5340-0519-582E-8828-8E05F1FDCF68}"/>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E73F3B52-A6CE-0AAC-66CB-43697EE6B84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39D08EF4-88C5-353F-86D4-1961BD020BF5}"/>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8589D94C-E3BD-93FB-1E6E-DFFB7D771F65}"/>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A55B2FE3-6DCD-D8A8-CE0A-0C43A51A0629}"/>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4.2.2</a:t>
            </a:r>
            <a:r>
              <a:rPr lang="zh-CN" altLang="en-US" sz="2800" b="1" dirty="0">
                <a:solidFill>
                  <a:srgbClr val="FFFFFF"/>
                </a:solidFill>
                <a:latin typeface="微软雅黑" panose="020B0503020204020204" pitchFamily="34" charset="-122"/>
                <a:ea typeface="微软雅黑" panose="020B0503020204020204" pitchFamily="34" charset="-122"/>
                <a:sym typeface="+mn-ea"/>
              </a:rPr>
              <a:t>　化妆技术认知</a:t>
            </a:r>
          </a:p>
        </p:txBody>
      </p:sp>
      <p:pic>
        <p:nvPicPr>
          <p:cNvPr id="6" name="图片 72">
            <a:extLst>
              <a:ext uri="{FF2B5EF4-FFF2-40B4-BE49-F238E27FC236}">
                <a16:creationId xmlns:a16="http://schemas.microsoft.com/office/drawing/2014/main" id="{C5319AEE-0BC4-16C7-BF07-5C324C4389D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2CEB438E-5DB3-72E6-4444-96C1FD192E7A}"/>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4F1049BB-1F7C-B539-295B-9CA76B0ABB30}"/>
              </a:ext>
            </a:extLst>
          </p:cNvPr>
          <p:cNvSpPr txBox="1"/>
          <p:nvPr/>
        </p:nvSpPr>
        <p:spPr>
          <a:xfrm>
            <a:off x="908828" y="1268394"/>
            <a:ext cx="10309449" cy="280794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4.2.2.6.4</a:t>
            </a:r>
            <a:r>
              <a:rPr lang="zh-CN" altLang="en-US" sz="2000" b="1" dirty="0">
                <a:solidFill>
                  <a:srgbClr val="000000"/>
                </a:solidFill>
                <a:latin typeface="微软雅黑" panose="020B0503020204020204" pitchFamily="34" charset="-122"/>
                <a:ea typeface="微软雅黑" panose="020B0503020204020204" pitchFamily="34" charset="-122"/>
              </a:rPr>
              <a:t>　合作研学</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4.2.2.7</a:t>
            </a:r>
            <a:r>
              <a:rPr lang="zh-CN" altLang="en-US" sz="2000" b="1" dirty="0">
                <a:solidFill>
                  <a:srgbClr val="000000"/>
                </a:solidFill>
                <a:latin typeface="微软雅黑" panose="020B0503020204020204" pitchFamily="34" charset="-122"/>
                <a:ea typeface="微软雅黑" panose="020B0503020204020204" pitchFamily="34" charset="-122"/>
              </a:rPr>
              <a:t>　评价反馈</a:t>
            </a:r>
            <a:endParaRPr lang="zh-CN" altLang="en-US" sz="2000" b="1" i="0" u="none" strike="noStrike" baseline="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自我评价表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小组内互评验收表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小组间互评表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任务完成情况评价表</a:t>
            </a:r>
          </a:p>
        </p:txBody>
      </p:sp>
      <p:pic>
        <p:nvPicPr>
          <p:cNvPr id="9" name="图片 3">
            <a:extLst>
              <a:ext uri="{FF2B5EF4-FFF2-40B4-BE49-F238E27FC236}">
                <a16:creationId xmlns:a16="http://schemas.microsoft.com/office/drawing/2014/main" id="{7315C268-29EC-A6F6-D81C-D8D0E3DDC258}"/>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85440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FA4601-BF9F-BBBA-FBA0-3EBE71085B15}"/>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B60C506B-6364-C2BF-0B80-652ED5B1C868}"/>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80BD023E-CB34-D401-E78B-37BDCBC46F7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04CC357B-D672-9CB4-E4ED-A966709E2C76}"/>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B4227CAC-E8AF-896C-B91F-B56521AE9D1B}"/>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DC025270-144A-C015-7751-4DD4FF77B739}"/>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4.2.3</a:t>
            </a:r>
            <a:r>
              <a:rPr lang="zh-CN" altLang="en-US" sz="2800" b="1" dirty="0">
                <a:solidFill>
                  <a:srgbClr val="FFFFFF"/>
                </a:solidFill>
                <a:latin typeface="微软雅黑" panose="020B0503020204020204" pitchFamily="34" charset="-122"/>
                <a:ea typeface="微软雅黑" panose="020B0503020204020204" pitchFamily="34" charset="-122"/>
                <a:sym typeface="+mn-ea"/>
              </a:rPr>
              <a:t>　服装与服饰搭配技术认知</a:t>
            </a:r>
          </a:p>
        </p:txBody>
      </p:sp>
      <p:pic>
        <p:nvPicPr>
          <p:cNvPr id="6" name="图片 72">
            <a:extLst>
              <a:ext uri="{FF2B5EF4-FFF2-40B4-BE49-F238E27FC236}">
                <a16:creationId xmlns:a16="http://schemas.microsoft.com/office/drawing/2014/main" id="{52E5ADCA-99EA-2B8F-E433-83AC890A034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6BABC146-9A9A-E2B8-BB88-45BA335EB933}"/>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65A4B948-696F-3BE1-8563-6C3F301D6338}"/>
              </a:ext>
            </a:extLst>
          </p:cNvPr>
          <p:cNvSpPr txBox="1"/>
          <p:nvPr/>
        </p:nvSpPr>
        <p:spPr>
          <a:xfrm>
            <a:off x="908828" y="1268394"/>
            <a:ext cx="10309449" cy="465460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4.2.3.1</a:t>
            </a:r>
            <a:r>
              <a:rPr lang="zh-CN" altLang="en-US" sz="2000" b="1" dirty="0">
                <a:solidFill>
                  <a:srgbClr val="000000"/>
                </a:solidFill>
                <a:latin typeface="微软雅黑" panose="020B0503020204020204" pitchFamily="34" charset="-122"/>
                <a:ea typeface="微软雅黑" panose="020B0503020204020204" pitchFamily="34" charset="-122"/>
              </a:rPr>
              <a:t>　任务描述</a:t>
            </a:r>
            <a:endParaRPr lang="zh-CN" altLang="en-US" sz="2000" b="1" i="0" u="none" strike="noStrike" baseline="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根据大多数艺术家使用的人体标准比例，完成一个被设计对象的头身比例测量及体型建议方案。</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4.2.3.2</a:t>
            </a:r>
            <a:r>
              <a:rPr lang="zh-CN" altLang="en-US" sz="2000" b="1" dirty="0">
                <a:solidFill>
                  <a:srgbClr val="000000"/>
                </a:solidFill>
                <a:latin typeface="微软雅黑" panose="020B0503020204020204" pitchFamily="34" charset="-122"/>
                <a:ea typeface="微软雅黑" panose="020B0503020204020204" pitchFamily="34" charset="-122"/>
              </a:rPr>
              <a:t>　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r>
              <a:rPr lang="zh-CN" altLang="en-US" sz="2000" dirty="0">
                <a:solidFill>
                  <a:srgbClr val="000000"/>
                </a:solidFill>
                <a:latin typeface="微软雅黑" panose="020B0503020204020204" pitchFamily="34" charset="-122"/>
                <a:ea typeface="微软雅黑" panose="020B0503020204020204" pitchFamily="34" charset="-122"/>
              </a:rPr>
              <a:t>掌握人体的标准比例关系，能正确测量人体的标准比例；掌握各种体型服饰搭配的相关知识。</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r>
              <a:rPr lang="zh-CN" altLang="en-US" sz="2000" dirty="0">
                <a:solidFill>
                  <a:srgbClr val="000000"/>
                </a:solidFill>
                <a:latin typeface="微软雅黑" panose="020B0503020204020204" pitchFamily="34" charset="-122"/>
                <a:ea typeface="微软雅黑" panose="020B0503020204020204" pitchFamily="34" charset="-122"/>
              </a:rPr>
              <a:t>能准确判断各种体型；能应用设计师的观察和思考方法对被设计对象进行服饰搭配。</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r>
              <a:rPr lang="zh-CN" altLang="en-US" sz="2000" dirty="0">
                <a:solidFill>
                  <a:srgbClr val="000000"/>
                </a:solidFill>
                <a:latin typeface="微软雅黑" panose="020B0503020204020204" pitchFamily="34" charset="-122"/>
                <a:ea typeface="微软雅黑" panose="020B0503020204020204" pitchFamily="34" charset="-122"/>
              </a:rPr>
              <a:t>培养正确的审美能力；培养以人为本、实事求是的意识；培养严谨的逻辑思维能力、精准的判断力；培养敏锐的观察力；培养有效沟通和良好服务意识。</a:t>
            </a:r>
            <a:endParaRPr lang="en-US" altLang="zh-CN" sz="200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961076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grpSp>
        <p:nvGrpSpPr>
          <p:cNvPr id="96258" name="组合 42"/>
          <p:cNvGrpSpPr/>
          <p:nvPr/>
        </p:nvGrpSpPr>
        <p:grpSpPr bwMode="auto">
          <a:xfrm>
            <a:off x="420688" y="-242462"/>
            <a:ext cx="2408973" cy="2203501"/>
            <a:chOff x="420688" y="71543"/>
            <a:chExt cx="2408973" cy="2203620"/>
          </a:xfrm>
        </p:grpSpPr>
        <p:pic>
          <p:nvPicPr>
            <p:cNvPr id="96274"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688" y="71543"/>
              <a:ext cx="2038350" cy="220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5" name="图片 3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904463" y="287526"/>
              <a:ext cx="925198" cy="99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矩形 23"/>
          <p:cNvSpPr/>
          <p:nvPr/>
        </p:nvSpPr>
        <p:spPr>
          <a:xfrm>
            <a:off x="760256" y="1734484"/>
            <a:ext cx="10056813" cy="2203501"/>
          </a:xfrm>
          <a:prstGeom prst="rect">
            <a:avLst/>
          </a:pr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pic>
        <p:nvPicPr>
          <p:cNvPr id="96269" name="图片 4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982054" y="2008038"/>
            <a:ext cx="2505075"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51"/>
          <p:cNvSpPr txBox="1">
            <a:spLocks noChangeArrowheads="1"/>
          </p:cNvSpPr>
          <p:nvPr/>
        </p:nvSpPr>
        <p:spPr bwMode="auto">
          <a:xfrm>
            <a:off x="2319753" y="2203498"/>
            <a:ext cx="68810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22847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600" b="1" dirty="0">
                <a:solidFill>
                  <a:srgbClr val="FFFFFF"/>
                </a:solidFill>
                <a:latin typeface="微软雅黑" panose="020B0503020204020204" pitchFamily="34" charset="-122"/>
                <a:ea typeface="微软雅黑" panose="020B0503020204020204" pitchFamily="34" charset="-122"/>
              </a:rPr>
              <a:t>项目</a:t>
            </a:r>
            <a:r>
              <a:rPr lang="en-US" altLang="zh-CN" sz="3600" b="1" dirty="0">
                <a:solidFill>
                  <a:srgbClr val="FFFFFF"/>
                </a:solidFill>
                <a:latin typeface="微软雅黑" panose="020B0503020204020204" pitchFamily="34" charset="-122"/>
                <a:ea typeface="微软雅黑" panose="020B0503020204020204" pitchFamily="34" charset="-122"/>
              </a:rPr>
              <a:t>4.1</a:t>
            </a:r>
            <a:r>
              <a:rPr lang="zh-CN" altLang="en-US" sz="3600" b="1" dirty="0">
                <a:solidFill>
                  <a:srgbClr val="FFFFFF"/>
                </a:solidFill>
                <a:latin typeface="微软雅黑" panose="020B0503020204020204" pitchFamily="34" charset="-122"/>
                <a:ea typeface="微软雅黑" panose="020B0503020204020204" pitchFamily="34" charset="-122"/>
              </a:rPr>
              <a:t>　了解人物形象设计</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1"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6258"/>
                                        </p:tgtEl>
                                        <p:attrNameLst>
                                          <p:attrName>style.visibility</p:attrName>
                                        </p:attrNameLst>
                                      </p:cBhvr>
                                      <p:to>
                                        <p:strVal val="visible"/>
                                      </p:to>
                                    </p:set>
                                    <p:animEffect transition="in" filter="fade">
                                      <p:cBhvr>
                                        <p:cTn id="11" dur="1000"/>
                                        <p:tgtEl>
                                          <p:spTgt spid="96258"/>
                                        </p:tgtEl>
                                      </p:cBhvr>
                                    </p:animEffect>
                                    <p:anim calcmode="lin" valueType="num">
                                      <p:cBhvr>
                                        <p:cTn id="12" dur="1000" fill="hold"/>
                                        <p:tgtEl>
                                          <p:spTgt spid="96258"/>
                                        </p:tgtEl>
                                        <p:attrNameLst>
                                          <p:attrName>ppt_x</p:attrName>
                                        </p:attrNameLst>
                                      </p:cBhvr>
                                      <p:tavLst>
                                        <p:tav tm="0">
                                          <p:val>
                                            <p:strVal val="#ppt_x"/>
                                          </p:val>
                                        </p:tav>
                                        <p:tav tm="100000">
                                          <p:val>
                                            <p:strVal val="#ppt_x"/>
                                          </p:val>
                                        </p:tav>
                                      </p:tavLst>
                                    </p:anim>
                                    <p:anim calcmode="lin" valueType="num">
                                      <p:cBhvr>
                                        <p:cTn id="13" dur="1000" fill="hold"/>
                                        <p:tgtEl>
                                          <p:spTgt spid="9625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7" presetClass="entr" presetSubtype="10" fill="hold" nodeType="afterEffect">
                                  <p:stCondLst>
                                    <p:cond delay="0"/>
                                  </p:stCondLst>
                                  <p:childTnLst>
                                    <p:set>
                                      <p:cBhvr>
                                        <p:cTn id="16" dur="1" fill="hold">
                                          <p:stCondLst>
                                            <p:cond delay="0"/>
                                          </p:stCondLst>
                                        </p:cTn>
                                        <p:tgtEl>
                                          <p:spTgt spid="96269"/>
                                        </p:tgtEl>
                                        <p:attrNameLst>
                                          <p:attrName>style.visibility</p:attrName>
                                        </p:attrNameLst>
                                      </p:cBhvr>
                                      <p:to>
                                        <p:strVal val="visible"/>
                                      </p:to>
                                    </p:set>
                                    <p:anim calcmode="lin" valueType="num">
                                      <p:cBhvr>
                                        <p:cTn id="17" dur="500" fill="hold"/>
                                        <p:tgtEl>
                                          <p:spTgt spid="96269"/>
                                        </p:tgtEl>
                                        <p:attrNameLst>
                                          <p:attrName>ppt_w</p:attrName>
                                        </p:attrNameLst>
                                      </p:cBhvr>
                                      <p:tavLst>
                                        <p:tav tm="0">
                                          <p:val>
                                            <p:fltVal val="0"/>
                                          </p:val>
                                        </p:tav>
                                        <p:tav tm="100000">
                                          <p:val>
                                            <p:strVal val="#ppt_w"/>
                                          </p:val>
                                        </p:tav>
                                      </p:tavLst>
                                    </p:anim>
                                    <p:anim calcmode="lin" valueType="num">
                                      <p:cBhvr>
                                        <p:cTn id="18" dur="500" fill="hold"/>
                                        <p:tgtEl>
                                          <p:spTgt spid="96269"/>
                                        </p:tgtEl>
                                        <p:attrNameLst>
                                          <p:attrName>ppt_h</p:attrName>
                                        </p:attrNameLst>
                                      </p:cBhvr>
                                      <p:tavLst>
                                        <p:tav tm="0">
                                          <p:val>
                                            <p:strVal val="#ppt_h"/>
                                          </p:val>
                                        </p:tav>
                                        <p:tav tm="100000">
                                          <p:val>
                                            <p:strVal val="#ppt_h"/>
                                          </p:val>
                                        </p:tav>
                                      </p:tavLst>
                                    </p:anim>
                                  </p:childTnLst>
                                </p:cTn>
                              </p:par>
                            </p:childTnLst>
                          </p:cTn>
                        </p:par>
                        <p:par>
                          <p:cTn id="19" fill="hold">
                            <p:stCondLst>
                              <p:cond delay="2000"/>
                            </p:stCondLst>
                            <p:childTnLst>
                              <p:par>
                                <p:cTn id="20" presetID="12" presetClass="entr" presetSubtype="8" fill="hold" grpId="1"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righ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4" grpId="0"/>
      <p:bldP spid="4"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FCEA94-3E27-0817-527E-5A99B43DE531}"/>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9F8A5178-E7FD-8FEE-0371-923482F79E5E}"/>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349DCCF7-8095-3CD4-8588-8F35330CD3B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1EB8A1BA-D81C-84FF-CBD2-4C56074C219E}"/>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9CAC54A0-C83A-4D98-EE7E-84F97A8A37AC}"/>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E98AF086-CDF3-1F2D-8130-2BDE2DD91A79}"/>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4.2.3</a:t>
            </a:r>
            <a:r>
              <a:rPr lang="zh-CN" altLang="en-US" sz="2800" b="1" dirty="0">
                <a:solidFill>
                  <a:srgbClr val="FFFFFF"/>
                </a:solidFill>
                <a:latin typeface="微软雅黑" panose="020B0503020204020204" pitchFamily="34" charset="-122"/>
                <a:ea typeface="微软雅黑" panose="020B0503020204020204" pitchFamily="34" charset="-122"/>
                <a:sym typeface="+mn-ea"/>
              </a:rPr>
              <a:t>　服装与服饰搭配技术认知</a:t>
            </a:r>
          </a:p>
        </p:txBody>
      </p:sp>
      <p:pic>
        <p:nvPicPr>
          <p:cNvPr id="6" name="图片 72">
            <a:extLst>
              <a:ext uri="{FF2B5EF4-FFF2-40B4-BE49-F238E27FC236}">
                <a16:creationId xmlns:a16="http://schemas.microsoft.com/office/drawing/2014/main" id="{CCBA3968-DF1D-8FD1-901A-9949C3EDBC4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13297BCE-3D1E-9227-F130-BF9A7BA3F8D6}"/>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7B4762D4-E82C-498E-EFE1-5320FA6E3A0B}"/>
              </a:ext>
            </a:extLst>
          </p:cNvPr>
          <p:cNvSpPr txBox="1"/>
          <p:nvPr/>
        </p:nvSpPr>
        <p:spPr>
          <a:xfrm>
            <a:off x="908828" y="1268394"/>
            <a:ext cx="10309449" cy="326961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4.2.3.3</a:t>
            </a:r>
            <a:r>
              <a:rPr lang="zh-CN" altLang="en-US" sz="2000" b="1" dirty="0">
                <a:solidFill>
                  <a:srgbClr val="000000"/>
                </a:solidFill>
                <a:latin typeface="微软雅黑" panose="020B0503020204020204" pitchFamily="34" charset="-122"/>
                <a:ea typeface="微软雅黑" panose="020B0503020204020204" pitchFamily="34" charset="-122"/>
              </a:rPr>
              <a:t>　重点难点</a:t>
            </a:r>
            <a:endParaRPr lang="zh-CN" altLang="en-US" sz="2000" b="1" i="0" u="none" strike="noStrike" baseline="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各种体型的特征及判断方法。</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设计师观察和思考方法的应用。 </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4.2.3.4</a:t>
            </a:r>
            <a:r>
              <a:rPr lang="zh-CN" altLang="en-US" sz="2000" b="1" dirty="0">
                <a:solidFill>
                  <a:srgbClr val="000000"/>
                </a:solidFill>
                <a:latin typeface="微软雅黑" panose="020B0503020204020204" pitchFamily="34" charset="-122"/>
                <a:ea typeface="微软雅黑" panose="020B0503020204020204" pitchFamily="34" charset="-122"/>
              </a:rPr>
              <a:t>　相关知识链接</a:t>
            </a:r>
          </a:p>
          <a:p>
            <a:pPr indent="457200">
              <a:lnSpc>
                <a:spcPct val="150000"/>
              </a:lnSpc>
            </a:pP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．人体的基本形态 </a:t>
            </a:r>
          </a:p>
          <a:p>
            <a:pPr indent="457200">
              <a:lnSpc>
                <a:spcPct val="150000"/>
              </a:lnSpc>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）头身比例。</a:t>
            </a:r>
          </a:p>
          <a:p>
            <a:pPr indent="457200">
              <a:lnSpc>
                <a:spcPct val="150000"/>
              </a:lnSpc>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）各种体型。</a:t>
            </a:r>
          </a:p>
        </p:txBody>
      </p:sp>
      <p:pic>
        <p:nvPicPr>
          <p:cNvPr id="4098" name="Picture 2">
            <a:extLst>
              <a:ext uri="{FF2B5EF4-FFF2-40B4-BE49-F238E27FC236}">
                <a16:creationId xmlns:a16="http://schemas.microsoft.com/office/drawing/2014/main" id="{59D73C91-9630-F18D-7007-9AED4C63B94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33518" y="3308627"/>
            <a:ext cx="1187568" cy="2227212"/>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a:extLst>
              <a:ext uri="{FF2B5EF4-FFF2-40B4-BE49-F238E27FC236}">
                <a16:creationId xmlns:a16="http://schemas.microsoft.com/office/drawing/2014/main" id="{57513761-66B4-0AEC-8994-678544F600D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6066" y="3337650"/>
            <a:ext cx="929220" cy="2214711"/>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a:extLst>
              <a:ext uri="{FF2B5EF4-FFF2-40B4-BE49-F238E27FC236}">
                <a16:creationId xmlns:a16="http://schemas.microsoft.com/office/drawing/2014/main" id="{C8155568-91A1-F5DB-3901-C4691BBB2E5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53717" y="3324818"/>
            <a:ext cx="1039644" cy="2210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5">
            <a:extLst>
              <a:ext uri="{FF2B5EF4-FFF2-40B4-BE49-F238E27FC236}">
                <a16:creationId xmlns:a16="http://schemas.microsoft.com/office/drawing/2014/main" id="{54CA06F3-C75F-0D92-468F-7D5CCAB8E18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55325" y="3337650"/>
            <a:ext cx="1091729" cy="2239712"/>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a:extLst>
              <a:ext uri="{FF2B5EF4-FFF2-40B4-BE49-F238E27FC236}">
                <a16:creationId xmlns:a16="http://schemas.microsoft.com/office/drawing/2014/main" id="{57D627E0-A717-1295-8CE6-C5AA7F72ED8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503400" y="3294327"/>
            <a:ext cx="995890" cy="22147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1080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886D49-1A2F-9242-1BFD-39BBC9E7708B}"/>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41A9307A-005A-516F-214B-4687885ED93A}"/>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093480AC-AF16-3753-BE03-1D7DC798A5F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8720B02F-B16E-2055-659C-CFDBD291E133}"/>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EC0900C3-41C2-8F2B-39E5-D07FABD283C0}"/>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B51AFAC0-9B18-FF05-2A21-D7C4470D4998}"/>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4.2.3</a:t>
            </a:r>
            <a:r>
              <a:rPr lang="zh-CN" altLang="en-US" sz="2800" b="1" dirty="0">
                <a:solidFill>
                  <a:srgbClr val="FFFFFF"/>
                </a:solidFill>
                <a:latin typeface="微软雅黑" panose="020B0503020204020204" pitchFamily="34" charset="-122"/>
                <a:ea typeface="微软雅黑" panose="020B0503020204020204" pitchFamily="34" charset="-122"/>
                <a:sym typeface="+mn-ea"/>
              </a:rPr>
              <a:t>　服装与服饰搭配技术认知</a:t>
            </a:r>
          </a:p>
        </p:txBody>
      </p:sp>
      <p:pic>
        <p:nvPicPr>
          <p:cNvPr id="6" name="图片 72">
            <a:extLst>
              <a:ext uri="{FF2B5EF4-FFF2-40B4-BE49-F238E27FC236}">
                <a16:creationId xmlns:a16="http://schemas.microsoft.com/office/drawing/2014/main" id="{2FB4507E-B135-C810-CB60-17FEF015577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3C82EF4B-ABF6-5AD8-F448-F8C1C72E3AB0}"/>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078F253E-4B5C-7C05-70B3-B6324937EF6E}"/>
              </a:ext>
            </a:extLst>
          </p:cNvPr>
          <p:cNvSpPr txBox="1"/>
          <p:nvPr/>
        </p:nvSpPr>
        <p:spPr>
          <a:xfrm>
            <a:off x="908828" y="1268394"/>
            <a:ext cx="10309449" cy="1884618"/>
          </a:xfrm>
          <a:prstGeom prst="rect">
            <a:avLst/>
          </a:prstGeom>
          <a:noFill/>
        </p:spPr>
        <p:txBody>
          <a:bodyPr wrap="square" rtlCol="0">
            <a:spAutoFit/>
          </a:bodyPr>
          <a:lstStyle/>
          <a:p>
            <a:pPr indent="457200">
              <a:lnSpc>
                <a:spcPct val="150000"/>
              </a:lnSpc>
            </a:pPr>
            <a:r>
              <a:rPr lang="en-US" altLang="zh-CN" sz="2000" b="1" dirty="0">
                <a:latin typeface="微软雅黑" panose="020B0503020204020204" pitchFamily="34" charset="-122"/>
                <a:ea typeface="微软雅黑" panose="020B0503020204020204" pitchFamily="34" charset="-122"/>
              </a:rPr>
              <a:t>2</a:t>
            </a:r>
            <a:r>
              <a:rPr lang="zh-CN" altLang="en-US" sz="2000" b="1" dirty="0">
                <a:latin typeface="微软雅黑" panose="020B0503020204020204" pitchFamily="34" charset="-122"/>
                <a:ea typeface="微软雅黑" panose="020B0503020204020204" pitchFamily="34" charset="-122"/>
              </a:rPr>
              <a:t>．服装设计基础</a:t>
            </a:r>
          </a:p>
          <a:p>
            <a:pPr indent="457200">
              <a:lnSpc>
                <a:spcPct val="150000"/>
              </a:lnSpc>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）款式设计。</a:t>
            </a:r>
          </a:p>
          <a:p>
            <a:pPr indent="457200">
              <a:lnSpc>
                <a:spcPct val="150000"/>
              </a:lnSpc>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）服装面料。</a:t>
            </a:r>
          </a:p>
          <a:p>
            <a:pPr indent="457200">
              <a:lnSpc>
                <a:spcPct val="150000"/>
              </a:lnSpc>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）服装色彩。</a:t>
            </a:r>
          </a:p>
        </p:txBody>
      </p:sp>
      <p:pic>
        <p:nvPicPr>
          <p:cNvPr id="5122" name="Picture 2">
            <a:extLst>
              <a:ext uri="{FF2B5EF4-FFF2-40B4-BE49-F238E27FC236}">
                <a16:creationId xmlns:a16="http://schemas.microsoft.com/office/drawing/2014/main" id="{D5A61C47-CDBF-0FFD-FBFD-2991461C8AB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42689" y="3238170"/>
            <a:ext cx="3428903" cy="2814311"/>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a:extLst>
              <a:ext uri="{FF2B5EF4-FFF2-40B4-BE49-F238E27FC236}">
                <a16:creationId xmlns:a16="http://schemas.microsoft.com/office/drawing/2014/main" id="{30043349-30A8-D9A0-AF17-340B7079FB3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71105" y="3238170"/>
            <a:ext cx="3326038" cy="2818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11649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754762-C9A1-2091-A222-A5CB5759752E}"/>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4F5080B9-5563-6F5D-3210-037632F2B991}"/>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38543F95-B0F7-9719-A579-07D64C60B85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6D1D39A0-3617-D43F-B104-F92F618DFEBE}"/>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3E19584D-1356-8F5A-F4BB-7D6347A745C3}"/>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4D55FEAF-25E9-53BC-A345-923C0DED4742}"/>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4.2.3</a:t>
            </a:r>
            <a:r>
              <a:rPr lang="zh-CN" altLang="en-US" sz="2800" b="1" dirty="0">
                <a:solidFill>
                  <a:srgbClr val="FFFFFF"/>
                </a:solidFill>
                <a:latin typeface="微软雅黑" panose="020B0503020204020204" pitchFamily="34" charset="-122"/>
                <a:ea typeface="微软雅黑" panose="020B0503020204020204" pitchFamily="34" charset="-122"/>
                <a:sym typeface="+mn-ea"/>
              </a:rPr>
              <a:t>　服装与服饰搭配技术认知</a:t>
            </a:r>
          </a:p>
        </p:txBody>
      </p:sp>
      <p:pic>
        <p:nvPicPr>
          <p:cNvPr id="6" name="图片 72">
            <a:extLst>
              <a:ext uri="{FF2B5EF4-FFF2-40B4-BE49-F238E27FC236}">
                <a16:creationId xmlns:a16="http://schemas.microsoft.com/office/drawing/2014/main" id="{B46DAFEA-2BC2-8E85-7A59-C8D7357259A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C347D87E-E31B-72CE-701A-6F8162973BD6}"/>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14EFD7A0-4446-0C26-BA6C-F0B46E3F2186}"/>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latin typeface="微软雅黑" panose="020B0503020204020204" pitchFamily="34" charset="-122"/>
                <a:ea typeface="微软雅黑" panose="020B0503020204020204" pitchFamily="34" charset="-122"/>
              </a:rPr>
              <a:t>3</a:t>
            </a:r>
            <a:r>
              <a:rPr lang="zh-CN" altLang="en-US" sz="2000" b="1" dirty="0">
                <a:latin typeface="微软雅黑" panose="020B0503020204020204" pitchFamily="34" charset="-122"/>
                <a:ea typeface="微软雅黑" panose="020B0503020204020204" pitchFamily="34" charset="-122"/>
              </a:rPr>
              <a:t>．服装配饰</a:t>
            </a:r>
          </a:p>
          <a:p>
            <a:pPr indent="457200">
              <a:lnSpc>
                <a:spcPct val="150000"/>
              </a:lnSpc>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）服装配饰的作用。</a:t>
            </a:r>
          </a:p>
          <a:p>
            <a:pPr indent="457200">
              <a:lnSpc>
                <a:spcPct val="150000"/>
              </a:lnSpc>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）服装配饰设计特点。</a:t>
            </a:r>
          </a:p>
        </p:txBody>
      </p:sp>
      <p:pic>
        <p:nvPicPr>
          <p:cNvPr id="6146" name="Picture 2">
            <a:extLst>
              <a:ext uri="{FF2B5EF4-FFF2-40B4-BE49-F238E27FC236}">
                <a16:creationId xmlns:a16="http://schemas.microsoft.com/office/drawing/2014/main" id="{77623DA5-821D-4C7A-1962-D0434BC6E71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65337" y="2742583"/>
            <a:ext cx="4030663" cy="318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Picture 3">
            <a:extLst>
              <a:ext uri="{FF2B5EF4-FFF2-40B4-BE49-F238E27FC236}">
                <a16:creationId xmlns:a16="http://schemas.microsoft.com/office/drawing/2014/main" id="{201BBD05-A35F-C4BB-75F6-86075A82F70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61675" y="2736015"/>
            <a:ext cx="3198948" cy="318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0010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0A2A63-209F-7B30-8806-26658454E807}"/>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3AD1D1E0-3D01-24E3-8DA0-98A41782CB28}"/>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8A9094AA-F335-5BC3-C4D2-ADB053D3C48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22A38A78-1524-1B6C-6C85-E0E2FFB2D089}"/>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DD9CBA21-F305-0DB6-0643-134FD27B29F0}"/>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953126A4-F9BA-F75D-443B-56E0F98DB3B6}"/>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4.2.3</a:t>
            </a:r>
            <a:r>
              <a:rPr lang="zh-CN" altLang="en-US" sz="2800" b="1" dirty="0">
                <a:solidFill>
                  <a:srgbClr val="FFFFFF"/>
                </a:solidFill>
                <a:latin typeface="微软雅黑" panose="020B0503020204020204" pitchFamily="34" charset="-122"/>
                <a:ea typeface="微软雅黑" panose="020B0503020204020204" pitchFamily="34" charset="-122"/>
                <a:sym typeface="+mn-ea"/>
              </a:rPr>
              <a:t>　服装与服饰搭配技术认知</a:t>
            </a:r>
          </a:p>
        </p:txBody>
      </p:sp>
      <p:pic>
        <p:nvPicPr>
          <p:cNvPr id="6" name="图片 72">
            <a:extLst>
              <a:ext uri="{FF2B5EF4-FFF2-40B4-BE49-F238E27FC236}">
                <a16:creationId xmlns:a16="http://schemas.microsoft.com/office/drawing/2014/main" id="{E9C4562D-0BF5-D3D9-CADC-F09DAE4C261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079B97A7-4948-2858-8217-504031361316}"/>
              </a:ext>
            </a:extLst>
          </p:cNvPr>
          <p:cNvSpPr txBox="1"/>
          <p:nvPr/>
        </p:nvSpPr>
        <p:spPr>
          <a:xfrm>
            <a:off x="908828" y="4571019"/>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52D7ED92-15A9-51D1-66EB-99C638772238}"/>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latin typeface="微软雅黑" panose="020B0503020204020204" pitchFamily="34" charset="-122"/>
                <a:ea typeface="微软雅黑" panose="020B0503020204020204" pitchFamily="34" charset="-122"/>
              </a:rPr>
              <a:t>4</a:t>
            </a:r>
            <a:r>
              <a:rPr lang="zh-CN" altLang="en-US" sz="2000" b="1" dirty="0">
                <a:latin typeface="微软雅黑" panose="020B0503020204020204" pitchFamily="34" charset="-122"/>
                <a:ea typeface="微软雅黑" panose="020B0503020204020204" pitchFamily="34" charset="-122"/>
              </a:rPr>
              <a:t>．人物形象设计与服装服饰的关系</a:t>
            </a:r>
          </a:p>
          <a:p>
            <a:pPr indent="457200">
              <a:lnSpc>
                <a:spcPct val="150000"/>
              </a:lnSpc>
            </a:pPr>
            <a:r>
              <a:rPr lang="zh-CN" altLang="en-US" sz="2000" dirty="0">
                <a:latin typeface="微软雅黑" panose="020B0503020204020204" pitchFamily="34" charset="-122"/>
                <a:ea typeface="微软雅黑" panose="020B0503020204020204" pitchFamily="34" charset="-122"/>
              </a:rPr>
              <a:t>服装设计对人物形象塑造具有重要的影响，对人物形象设计具有</a:t>
            </a:r>
            <a:r>
              <a:rPr lang="zh-CN" altLang="en-US" sz="2000" dirty="0">
                <a:solidFill>
                  <a:srgbClr val="FF0000"/>
                </a:solidFill>
                <a:latin typeface="微软雅黑" panose="020B0503020204020204" pitchFamily="34" charset="-122"/>
                <a:ea typeface="微软雅黑" panose="020B0503020204020204" pitchFamily="34" charset="-122"/>
              </a:rPr>
              <a:t>积极指导意义</a:t>
            </a:r>
            <a:r>
              <a:rPr lang="zh-CN" altLang="en-US" sz="2000" dirty="0">
                <a:latin typeface="微软雅黑" panose="020B0503020204020204" pitchFamily="34" charset="-122"/>
                <a:ea typeface="微软雅黑" panose="020B0503020204020204" pitchFamily="34" charset="-122"/>
              </a:rPr>
              <a:t>。一个美好的形象，无论是在生活中、社交中、职场中都是尤为重要。 </a:t>
            </a:r>
            <a:endParaRPr lang="en-US" altLang="zh-CN" sz="2000" dirty="0">
              <a:latin typeface="微软雅黑" panose="020B0503020204020204" pitchFamily="34" charset="-122"/>
              <a:ea typeface="微软雅黑" panose="020B0503020204020204" pitchFamily="34" charset="-122"/>
            </a:endParaRPr>
          </a:p>
        </p:txBody>
      </p:sp>
      <p:pic>
        <p:nvPicPr>
          <p:cNvPr id="7170" name="Picture 2">
            <a:extLst>
              <a:ext uri="{FF2B5EF4-FFF2-40B4-BE49-F238E27FC236}">
                <a16:creationId xmlns:a16="http://schemas.microsoft.com/office/drawing/2014/main" id="{AA0756CA-780F-19AD-6F91-8BCABF12AB2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41816" y="2850188"/>
            <a:ext cx="1938047" cy="2886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
            <a:extLst>
              <a:ext uri="{FF2B5EF4-FFF2-40B4-BE49-F238E27FC236}">
                <a16:creationId xmlns:a16="http://schemas.microsoft.com/office/drawing/2014/main" id="{75A54D66-B592-205B-FD84-6231D29FB73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92284" y="2857877"/>
            <a:ext cx="1866077" cy="290193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a:extLst>
              <a:ext uri="{FF2B5EF4-FFF2-40B4-BE49-F238E27FC236}">
                <a16:creationId xmlns:a16="http://schemas.microsoft.com/office/drawing/2014/main" id="{23439845-D6B5-B4B5-2882-33CDD8F417B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000" y="2852729"/>
            <a:ext cx="3984048" cy="2961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87774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EB4D49-0F20-EF1D-F875-95284D27F245}"/>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4E4C3D6D-34A5-1FC2-773B-070890C367A9}"/>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EA52B8BC-5B31-0DCB-A569-431B3664271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63381523-37CD-AC64-CD20-C75DA45E446B}"/>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94A79380-47BB-5887-0487-5435CDDACF6A}"/>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7D5237D5-6D37-9623-12F3-D1A7F25DA0E3}"/>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4.2.3</a:t>
            </a:r>
            <a:r>
              <a:rPr lang="zh-CN" altLang="en-US" sz="2800" b="1" dirty="0">
                <a:solidFill>
                  <a:srgbClr val="FFFFFF"/>
                </a:solidFill>
                <a:latin typeface="微软雅黑" panose="020B0503020204020204" pitchFamily="34" charset="-122"/>
                <a:ea typeface="微软雅黑" panose="020B0503020204020204" pitchFamily="34" charset="-122"/>
                <a:sym typeface="+mn-ea"/>
              </a:rPr>
              <a:t>　服装与服饰搭配技术认知</a:t>
            </a:r>
          </a:p>
        </p:txBody>
      </p:sp>
      <p:pic>
        <p:nvPicPr>
          <p:cNvPr id="6" name="图片 72">
            <a:extLst>
              <a:ext uri="{FF2B5EF4-FFF2-40B4-BE49-F238E27FC236}">
                <a16:creationId xmlns:a16="http://schemas.microsoft.com/office/drawing/2014/main" id="{B3E656FA-14E5-0F5A-AB42-D75E8DCE4CF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FDD48F37-99A6-6E7B-7C6C-B39585E7A6CB}"/>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CF51EE89-4C57-5445-71FC-85088626DE5E}"/>
              </a:ext>
            </a:extLst>
          </p:cNvPr>
          <p:cNvSpPr txBox="1"/>
          <p:nvPr/>
        </p:nvSpPr>
        <p:spPr>
          <a:xfrm>
            <a:off x="908828" y="1268394"/>
            <a:ext cx="10309449" cy="326961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4.2.3.5</a:t>
            </a:r>
            <a:r>
              <a:rPr lang="zh-CN" altLang="en-US" sz="2000" b="1" dirty="0">
                <a:solidFill>
                  <a:srgbClr val="000000"/>
                </a:solidFill>
                <a:latin typeface="微软雅黑" panose="020B0503020204020204" pitchFamily="34" charset="-122"/>
                <a:ea typeface="微软雅黑" panose="020B0503020204020204" pitchFamily="34" charset="-122"/>
              </a:rPr>
              <a:t>　素质素养养成</a:t>
            </a:r>
            <a:endParaRPr lang="zh-CN" altLang="en-US" sz="2000" b="1" i="0" u="none" strike="noStrike" baseline="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）在人体比例测量过程中，以大多数艺术家使用的人体标准比例为参照，要养成</a:t>
            </a:r>
            <a:r>
              <a:rPr lang="zh-CN" altLang="en-US" sz="2000" dirty="0">
                <a:solidFill>
                  <a:srgbClr val="FF0000"/>
                </a:solidFill>
                <a:latin typeface="微软雅黑" panose="020B0503020204020204" pitchFamily="34" charset="-122"/>
                <a:ea typeface="微软雅黑" panose="020B0503020204020204" pitchFamily="34" charset="-122"/>
              </a:rPr>
              <a:t>以人为本、实事求是、正确的审美感知意识</a:t>
            </a:r>
            <a:r>
              <a:rPr lang="zh-CN" altLang="en-US" sz="2000" dirty="0">
                <a:solidFill>
                  <a:srgbClr val="000000"/>
                </a:solidFill>
                <a:latin typeface="微软雅黑" panose="020B0503020204020204" pitchFamily="34" charset="-122"/>
                <a:ea typeface="微软雅黑" panose="020B0503020204020204" pitchFamily="34" charset="-122"/>
              </a:rPr>
              <a:t>。</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）在各种体型判断过程中，具备</a:t>
            </a:r>
            <a:r>
              <a:rPr lang="zh-CN" altLang="en-US" sz="2000" dirty="0">
                <a:solidFill>
                  <a:srgbClr val="FF0000"/>
                </a:solidFill>
                <a:latin typeface="微软雅黑" panose="020B0503020204020204" pitchFamily="34" charset="-122"/>
                <a:ea typeface="微软雅黑" panose="020B0503020204020204" pitchFamily="34" charset="-122"/>
              </a:rPr>
              <a:t>敏锐的观察力和严谨的逻辑思维能力</a:t>
            </a:r>
            <a:r>
              <a:rPr lang="zh-CN" altLang="en-US" sz="2000" dirty="0">
                <a:solidFill>
                  <a:srgbClr val="000000"/>
                </a:solidFill>
                <a:latin typeface="微软雅黑" panose="020B0503020204020204" pitchFamily="34" charset="-122"/>
                <a:ea typeface="微软雅黑" panose="020B0503020204020204" pitchFamily="34" charset="-122"/>
              </a:rPr>
              <a:t>；在为被设计对象服务时，要积极与被设计对象沟通交流，了解对方需求，养成</a:t>
            </a:r>
            <a:r>
              <a:rPr lang="zh-CN" altLang="en-US" sz="2000" dirty="0">
                <a:solidFill>
                  <a:srgbClr val="FF0000"/>
                </a:solidFill>
                <a:latin typeface="微软雅黑" panose="020B0503020204020204" pitchFamily="34" charset="-122"/>
                <a:ea typeface="微软雅黑" panose="020B0503020204020204" pitchFamily="34" charset="-122"/>
              </a:rPr>
              <a:t>良好的服务意识</a:t>
            </a:r>
            <a:r>
              <a:rPr lang="zh-CN" altLang="en-US" sz="2000" dirty="0">
                <a:solidFill>
                  <a:srgbClr val="000000"/>
                </a:solidFill>
                <a:latin typeface="微软雅黑" panose="020B0503020204020204" pitchFamily="34" charset="-122"/>
                <a:ea typeface="微软雅黑" panose="020B0503020204020204" pitchFamily="34" charset="-122"/>
              </a:rPr>
              <a:t>。 </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4.2.3.6</a:t>
            </a:r>
            <a:r>
              <a:rPr lang="zh-CN" altLang="en-US" sz="2000" b="1" dirty="0">
                <a:solidFill>
                  <a:srgbClr val="000000"/>
                </a:solidFill>
                <a:latin typeface="微软雅黑" panose="020B0503020204020204" pitchFamily="34" charset="-122"/>
                <a:ea typeface="微软雅黑" panose="020B0503020204020204" pitchFamily="34" charset="-122"/>
              </a:rPr>
              <a:t>　任务实施</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4.2.3.6.1</a:t>
            </a:r>
            <a:r>
              <a:rPr lang="zh-CN" altLang="en-US" sz="2000" b="1" dirty="0">
                <a:solidFill>
                  <a:srgbClr val="000000"/>
                </a:solidFill>
                <a:latin typeface="微软雅黑" panose="020B0503020204020204" pitchFamily="34" charset="-122"/>
                <a:ea typeface="微软雅黑" panose="020B0503020204020204" pitchFamily="34" charset="-122"/>
              </a:rPr>
              <a:t>　任务分配</a:t>
            </a:r>
          </a:p>
        </p:txBody>
      </p:sp>
    </p:spTree>
    <p:extLst>
      <p:ext uri="{BB962C8B-B14F-4D97-AF65-F5344CB8AC3E}">
        <p14:creationId xmlns:p14="http://schemas.microsoft.com/office/powerpoint/2010/main" val="11585945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C30F27-AA40-0033-30E3-FA81F2A008B5}"/>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50FC87B5-27E1-AE5D-50AB-4EED656B320D}"/>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2CB81431-8845-06AA-6A6C-070CC6E8C15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2DF0CCF7-C1FE-FE3C-6ACE-0E26ADCC408B}"/>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611F6F20-69EA-2F79-F5A0-6B5891629BC1}"/>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34C4CFB1-BDAA-FBAA-8648-B81554A900C6}"/>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4.2.3</a:t>
            </a:r>
            <a:r>
              <a:rPr lang="zh-CN" altLang="en-US" sz="2800" b="1" dirty="0">
                <a:solidFill>
                  <a:srgbClr val="FFFFFF"/>
                </a:solidFill>
                <a:latin typeface="微软雅黑" panose="020B0503020204020204" pitchFamily="34" charset="-122"/>
                <a:ea typeface="微软雅黑" panose="020B0503020204020204" pitchFamily="34" charset="-122"/>
                <a:sym typeface="+mn-ea"/>
              </a:rPr>
              <a:t>　服装与服饰搭配技术认知</a:t>
            </a:r>
          </a:p>
        </p:txBody>
      </p:sp>
      <p:pic>
        <p:nvPicPr>
          <p:cNvPr id="6" name="图片 72">
            <a:extLst>
              <a:ext uri="{FF2B5EF4-FFF2-40B4-BE49-F238E27FC236}">
                <a16:creationId xmlns:a16="http://schemas.microsoft.com/office/drawing/2014/main" id="{C20D7E07-89F3-9DBB-ACF5-8281FA1B8C1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32D5166D-4C6E-3DD7-2ED4-865027B56FA3}"/>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EE3F150D-20D5-5E33-E216-E6E530C5C881}"/>
              </a:ext>
            </a:extLst>
          </p:cNvPr>
          <p:cNvSpPr txBox="1"/>
          <p:nvPr/>
        </p:nvSpPr>
        <p:spPr>
          <a:xfrm>
            <a:off x="908828" y="1268394"/>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4.2.3.6.2</a:t>
            </a:r>
            <a:r>
              <a:rPr lang="zh-CN" altLang="en-US" sz="2000" b="1" dirty="0">
                <a:solidFill>
                  <a:srgbClr val="000000"/>
                </a:solidFill>
                <a:latin typeface="微软雅黑" panose="020B0503020204020204" pitchFamily="34" charset="-122"/>
                <a:ea typeface="微软雅黑" panose="020B0503020204020204" pitchFamily="34" charset="-122"/>
              </a:rPr>
              <a:t>　自主探学</a:t>
            </a:r>
          </a:p>
          <a:p>
            <a:pPr indent="457200">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rPr>
              <a:t>自主探学</a:t>
            </a:r>
            <a:r>
              <a:rPr lang="en-US" altLang="zh-CN" sz="2000" dirty="0">
                <a:solidFill>
                  <a:srgbClr val="FF0000"/>
                </a:solidFill>
                <a:latin typeface="微软雅黑" panose="020B0503020204020204" pitchFamily="34" charset="-122"/>
                <a:ea typeface="微软雅黑" panose="020B0503020204020204" pitchFamily="34" charset="-122"/>
              </a:rPr>
              <a:t>1</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：按照大多数艺术家使用的人体标准比例，标出图</a:t>
            </a:r>
            <a:r>
              <a:rPr lang="en-US" altLang="zh-CN" sz="2000" dirty="0">
                <a:solidFill>
                  <a:srgbClr val="000000"/>
                </a:solidFill>
                <a:latin typeface="微软雅黑" panose="020B0503020204020204" pitchFamily="34" charset="-122"/>
                <a:ea typeface="微软雅黑" panose="020B0503020204020204" pitchFamily="34" charset="-122"/>
              </a:rPr>
              <a:t>4-34</a:t>
            </a:r>
            <a:r>
              <a:rPr lang="zh-CN" altLang="en-US" sz="2000" dirty="0">
                <a:solidFill>
                  <a:srgbClr val="000000"/>
                </a:solidFill>
                <a:latin typeface="微软雅黑" panose="020B0503020204020204" pitchFamily="34" charset="-122"/>
                <a:ea typeface="微软雅黑" panose="020B0503020204020204" pitchFamily="34" charset="-122"/>
              </a:rPr>
              <a:t>中男女的标准比例。</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：完成本组被设计对象（男女各一）的人体比例测量并记录其人体比例</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：记录被设计对象人体比例特征。</a:t>
            </a:r>
          </a:p>
          <a:p>
            <a:pPr indent="457200">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rPr>
              <a:t>自主探学</a:t>
            </a:r>
            <a:r>
              <a:rPr lang="en-US" altLang="zh-CN" sz="2000" dirty="0">
                <a:solidFill>
                  <a:srgbClr val="FF0000"/>
                </a:solidFill>
                <a:latin typeface="微软雅黑" panose="020B0503020204020204" pitchFamily="34" charset="-122"/>
                <a:ea typeface="微软雅黑" panose="020B0503020204020204" pitchFamily="34" charset="-122"/>
              </a:rPr>
              <a:t>2</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：观察图</a:t>
            </a:r>
            <a:r>
              <a:rPr lang="en-US" altLang="zh-CN" sz="2000" dirty="0">
                <a:solidFill>
                  <a:srgbClr val="000000"/>
                </a:solidFill>
                <a:latin typeface="微软雅黑" panose="020B0503020204020204" pitchFamily="34" charset="-122"/>
                <a:ea typeface="微软雅黑" panose="020B0503020204020204" pitchFamily="34" charset="-122"/>
              </a:rPr>
              <a:t>4-35</a:t>
            </a:r>
            <a:r>
              <a:rPr lang="zh-CN" altLang="en-US" sz="2000" dirty="0">
                <a:solidFill>
                  <a:srgbClr val="000000"/>
                </a:solidFill>
                <a:latin typeface="微软雅黑" panose="020B0503020204020204" pitchFamily="34" charset="-122"/>
                <a:ea typeface="微软雅黑" panose="020B0503020204020204" pitchFamily="34" charset="-122"/>
              </a:rPr>
              <a:t>中人的身体轮廓，填写各种体型名称。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：简述被设计对象体型特征。</a:t>
            </a:r>
          </a:p>
        </p:txBody>
      </p:sp>
    </p:spTree>
    <p:extLst>
      <p:ext uri="{BB962C8B-B14F-4D97-AF65-F5344CB8AC3E}">
        <p14:creationId xmlns:p14="http://schemas.microsoft.com/office/powerpoint/2010/main" val="13272561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23C57F-C8EF-0194-7A60-141F2CA9F969}"/>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AF15A95D-A869-0370-D6AB-FAE55880B84A}"/>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87669EA9-2B02-2DD0-FB27-413AE6C21D4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76862C37-94CA-1307-460D-145EB1EFAAC4}"/>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9AC905D0-8951-C7FB-1F98-E977FBE10BE0}"/>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84090C88-4E67-5EB8-ED2A-72C516A36C9D}"/>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4.2.3</a:t>
            </a:r>
            <a:r>
              <a:rPr lang="zh-CN" altLang="en-US" sz="2800" b="1" dirty="0">
                <a:solidFill>
                  <a:srgbClr val="FFFFFF"/>
                </a:solidFill>
                <a:latin typeface="微软雅黑" panose="020B0503020204020204" pitchFamily="34" charset="-122"/>
                <a:ea typeface="微软雅黑" panose="020B0503020204020204" pitchFamily="34" charset="-122"/>
                <a:sym typeface="+mn-ea"/>
              </a:rPr>
              <a:t>　服装与服饰搭配技术认知</a:t>
            </a:r>
          </a:p>
        </p:txBody>
      </p:sp>
      <p:pic>
        <p:nvPicPr>
          <p:cNvPr id="6" name="图片 72">
            <a:extLst>
              <a:ext uri="{FF2B5EF4-FFF2-40B4-BE49-F238E27FC236}">
                <a16:creationId xmlns:a16="http://schemas.microsoft.com/office/drawing/2014/main" id="{9A881A61-15C8-902C-864D-C2BE48A7663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D2465DE7-23D0-FA33-7449-5C61051091B6}"/>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335A4B39-0BE8-A9D2-7BCA-D23DD7BD98C8}"/>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4.2.3.6.3</a:t>
            </a:r>
            <a:r>
              <a:rPr lang="zh-CN" altLang="en-US" sz="2000" b="1" dirty="0">
                <a:solidFill>
                  <a:srgbClr val="000000"/>
                </a:solidFill>
                <a:latin typeface="微软雅黑" panose="020B0503020204020204" pitchFamily="34" charset="-122"/>
                <a:ea typeface="微软雅黑" panose="020B0503020204020204" pitchFamily="34" charset="-122"/>
              </a:rPr>
              <a:t>　合作研学</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：小组讨论、教师参与，形成小组正确的服饰搭配建议。</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：记录自己的不足。</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4.2.3.6.4</a:t>
            </a:r>
            <a:r>
              <a:rPr lang="zh-CN" altLang="en-US" sz="2000" b="1" dirty="0">
                <a:solidFill>
                  <a:srgbClr val="000000"/>
                </a:solidFill>
                <a:latin typeface="微软雅黑" panose="020B0503020204020204" pitchFamily="34" charset="-122"/>
                <a:ea typeface="微软雅黑" panose="020B0503020204020204" pitchFamily="34" charset="-122"/>
              </a:rPr>
              <a:t>　展示赏学</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4.2.3.7</a:t>
            </a:r>
            <a:r>
              <a:rPr lang="zh-CN" altLang="en-US" sz="2000" b="1" dirty="0">
                <a:solidFill>
                  <a:srgbClr val="000000"/>
                </a:solidFill>
                <a:latin typeface="微软雅黑" panose="020B0503020204020204" pitchFamily="34" charset="-122"/>
                <a:ea typeface="微软雅黑" panose="020B0503020204020204" pitchFamily="34" charset="-122"/>
              </a:rPr>
              <a:t>　评价反馈</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自我评价表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小组内互评验收表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小组间互评表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任务完成情况评价表</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3DDD61D0-5D84-4B03-1E3C-630775F0B77A}"/>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59046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7AC345-3A84-FDC4-232A-48BA390F5929}"/>
            </a:ext>
          </a:extLst>
        </p:cNvPr>
        <p:cNvGrpSpPr/>
        <p:nvPr/>
      </p:nvGrpSpPr>
      <p:grpSpPr>
        <a:xfrm>
          <a:off x="0" y="0"/>
          <a:ext cx="0" cy="0"/>
          <a:chOff x="0" y="0"/>
          <a:chExt cx="0" cy="0"/>
        </a:xfrm>
      </p:grpSpPr>
      <p:sp>
        <p:nvSpPr>
          <p:cNvPr id="6" name="矩形 5">
            <a:extLst>
              <a:ext uri="{FF2B5EF4-FFF2-40B4-BE49-F238E27FC236}">
                <a16:creationId xmlns:a16="http://schemas.microsoft.com/office/drawing/2014/main" id="{BA60D6BD-E87E-DEEC-4D89-7A78987DF0FA}"/>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grpSp>
        <p:nvGrpSpPr>
          <p:cNvPr id="96258" name="组合 42">
            <a:extLst>
              <a:ext uri="{FF2B5EF4-FFF2-40B4-BE49-F238E27FC236}">
                <a16:creationId xmlns:a16="http://schemas.microsoft.com/office/drawing/2014/main" id="{3DCA789F-E6B9-EE98-DCE8-5B3FFA10C877}"/>
              </a:ext>
            </a:extLst>
          </p:cNvPr>
          <p:cNvGrpSpPr/>
          <p:nvPr/>
        </p:nvGrpSpPr>
        <p:grpSpPr bwMode="auto">
          <a:xfrm>
            <a:off x="420688" y="-242462"/>
            <a:ext cx="2408973" cy="2203501"/>
            <a:chOff x="420688" y="71543"/>
            <a:chExt cx="2408973" cy="2203620"/>
          </a:xfrm>
        </p:grpSpPr>
        <p:pic>
          <p:nvPicPr>
            <p:cNvPr id="96274" name="图片 35">
              <a:extLst>
                <a:ext uri="{FF2B5EF4-FFF2-40B4-BE49-F238E27FC236}">
                  <a16:creationId xmlns:a16="http://schemas.microsoft.com/office/drawing/2014/main" id="{207080B8-0543-876C-9CA8-0DE4EB52138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688" y="71543"/>
              <a:ext cx="2038350" cy="220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5" name="图片 36">
              <a:extLst>
                <a:ext uri="{FF2B5EF4-FFF2-40B4-BE49-F238E27FC236}">
                  <a16:creationId xmlns:a16="http://schemas.microsoft.com/office/drawing/2014/main" id="{B37120BE-F7BF-C037-99B6-C786842E039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904463" y="287526"/>
              <a:ext cx="925198" cy="99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矩形 23">
            <a:extLst>
              <a:ext uri="{FF2B5EF4-FFF2-40B4-BE49-F238E27FC236}">
                <a16:creationId xmlns:a16="http://schemas.microsoft.com/office/drawing/2014/main" id="{9DDB76CB-35C2-96EA-252A-9204D9A241B9}"/>
              </a:ext>
            </a:extLst>
          </p:cNvPr>
          <p:cNvSpPr/>
          <p:nvPr/>
        </p:nvSpPr>
        <p:spPr>
          <a:xfrm>
            <a:off x="760256" y="1734484"/>
            <a:ext cx="10056813" cy="2203501"/>
          </a:xfrm>
          <a:prstGeom prst="rect">
            <a:avLst/>
          </a:pr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pic>
        <p:nvPicPr>
          <p:cNvPr id="96269" name="图片 41">
            <a:extLst>
              <a:ext uri="{FF2B5EF4-FFF2-40B4-BE49-F238E27FC236}">
                <a16:creationId xmlns:a16="http://schemas.microsoft.com/office/drawing/2014/main" id="{4661B2F9-34E9-7810-B11F-C3CC04F559B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982054" y="2008038"/>
            <a:ext cx="2505075"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51">
            <a:extLst>
              <a:ext uri="{FF2B5EF4-FFF2-40B4-BE49-F238E27FC236}">
                <a16:creationId xmlns:a16="http://schemas.microsoft.com/office/drawing/2014/main" id="{FC761779-B0DA-71F3-1F7C-E71EB36E6B2F}"/>
              </a:ext>
            </a:extLst>
          </p:cNvPr>
          <p:cNvSpPr txBox="1">
            <a:spLocks noChangeArrowheads="1"/>
          </p:cNvSpPr>
          <p:nvPr/>
        </p:nvSpPr>
        <p:spPr bwMode="auto">
          <a:xfrm>
            <a:off x="2319753" y="2203498"/>
            <a:ext cx="736542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22847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600" b="1" dirty="0">
                <a:solidFill>
                  <a:srgbClr val="FFFFFF"/>
                </a:solidFill>
                <a:latin typeface="微软雅黑" panose="020B0503020204020204" pitchFamily="34" charset="-122"/>
                <a:ea typeface="微软雅黑" panose="020B0503020204020204" pitchFamily="34" charset="-122"/>
              </a:rPr>
              <a:t>项目</a:t>
            </a:r>
            <a:r>
              <a:rPr lang="en-US" altLang="zh-CN" sz="3600" b="1" dirty="0">
                <a:solidFill>
                  <a:srgbClr val="FFFFFF"/>
                </a:solidFill>
                <a:latin typeface="微软雅黑" panose="020B0503020204020204" pitchFamily="34" charset="-122"/>
                <a:ea typeface="微软雅黑" panose="020B0503020204020204" pitchFamily="34" charset="-122"/>
              </a:rPr>
              <a:t>4.3</a:t>
            </a:r>
            <a:r>
              <a:rPr lang="zh-CN" altLang="en-US" sz="3600" b="1" dirty="0">
                <a:solidFill>
                  <a:srgbClr val="FFFFFF"/>
                </a:solidFill>
                <a:latin typeface="微软雅黑" panose="020B0503020204020204" pitchFamily="34" charset="-122"/>
                <a:ea typeface="微软雅黑" panose="020B0503020204020204" pitchFamily="34" charset="-122"/>
              </a:rPr>
              <a:t>　人物形象设计技术进步与行业发展分析</a:t>
            </a:r>
          </a:p>
        </p:txBody>
      </p:sp>
    </p:spTree>
    <p:custDataLst>
      <p:tags r:id="rId1"/>
    </p:custDataLst>
    <p:extLst>
      <p:ext uri="{BB962C8B-B14F-4D97-AF65-F5344CB8AC3E}">
        <p14:creationId xmlns:p14="http://schemas.microsoft.com/office/powerpoint/2010/main" val="18673616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1"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6258"/>
                                        </p:tgtEl>
                                        <p:attrNameLst>
                                          <p:attrName>style.visibility</p:attrName>
                                        </p:attrNameLst>
                                      </p:cBhvr>
                                      <p:to>
                                        <p:strVal val="visible"/>
                                      </p:to>
                                    </p:set>
                                    <p:animEffect transition="in" filter="fade">
                                      <p:cBhvr>
                                        <p:cTn id="11" dur="1000"/>
                                        <p:tgtEl>
                                          <p:spTgt spid="96258"/>
                                        </p:tgtEl>
                                      </p:cBhvr>
                                    </p:animEffect>
                                    <p:anim calcmode="lin" valueType="num">
                                      <p:cBhvr>
                                        <p:cTn id="12" dur="1000" fill="hold"/>
                                        <p:tgtEl>
                                          <p:spTgt spid="96258"/>
                                        </p:tgtEl>
                                        <p:attrNameLst>
                                          <p:attrName>ppt_x</p:attrName>
                                        </p:attrNameLst>
                                      </p:cBhvr>
                                      <p:tavLst>
                                        <p:tav tm="0">
                                          <p:val>
                                            <p:strVal val="#ppt_x"/>
                                          </p:val>
                                        </p:tav>
                                        <p:tav tm="100000">
                                          <p:val>
                                            <p:strVal val="#ppt_x"/>
                                          </p:val>
                                        </p:tav>
                                      </p:tavLst>
                                    </p:anim>
                                    <p:anim calcmode="lin" valueType="num">
                                      <p:cBhvr>
                                        <p:cTn id="13" dur="1000" fill="hold"/>
                                        <p:tgtEl>
                                          <p:spTgt spid="9625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7" presetClass="entr" presetSubtype="10" fill="hold" nodeType="afterEffect">
                                  <p:stCondLst>
                                    <p:cond delay="0"/>
                                  </p:stCondLst>
                                  <p:childTnLst>
                                    <p:set>
                                      <p:cBhvr>
                                        <p:cTn id="16" dur="1" fill="hold">
                                          <p:stCondLst>
                                            <p:cond delay="0"/>
                                          </p:stCondLst>
                                        </p:cTn>
                                        <p:tgtEl>
                                          <p:spTgt spid="96269"/>
                                        </p:tgtEl>
                                        <p:attrNameLst>
                                          <p:attrName>style.visibility</p:attrName>
                                        </p:attrNameLst>
                                      </p:cBhvr>
                                      <p:to>
                                        <p:strVal val="visible"/>
                                      </p:to>
                                    </p:set>
                                    <p:anim calcmode="lin" valueType="num">
                                      <p:cBhvr>
                                        <p:cTn id="17" dur="500" fill="hold"/>
                                        <p:tgtEl>
                                          <p:spTgt spid="96269"/>
                                        </p:tgtEl>
                                        <p:attrNameLst>
                                          <p:attrName>ppt_w</p:attrName>
                                        </p:attrNameLst>
                                      </p:cBhvr>
                                      <p:tavLst>
                                        <p:tav tm="0">
                                          <p:val>
                                            <p:fltVal val="0"/>
                                          </p:val>
                                        </p:tav>
                                        <p:tav tm="100000">
                                          <p:val>
                                            <p:strVal val="#ppt_w"/>
                                          </p:val>
                                        </p:tav>
                                      </p:tavLst>
                                    </p:anim>
                                    <p:anim calcmode="lin" valueType="num">
                                      <p:cBhvr>
                                        <p:cTn id="18" dur="500" fill="hold"/>
                                        <p:tgtEl>
                                          <p:spTgt spid="96269"/>
                                        </p:tgtEl>
                                        <p:attrNameLst>
                                          <p:attrName>ppt_h</p:attrName>
                                        </p:attrNameLst>
                                      </p:cBhvr>
                                      <p:tavLst>
                                        <p:tav tm="0">
                                          <p:val>
                                            <p:strVal val="#ppt_h"/>
                                          </p:val>
                                        </p:tav>
                                        <p:tav tm="100000">
                                          <p:val>
                                            <p:strVal val="#ppt_h"/>
                                          </p:val>
                                        </p:tav>
                                      </p:tavLst>
                                    </p:anim>
                                  </p:childTnLst>
                                </p:cTn>
                              </p:par>
                            </p:childTnLst>
                          </p:cTn>
                        </p:par>
                        <p:par>
                          <p:cTn id="19" fill="hold">
                            <p:stCondLst>
                              <p:cond delay="2000"/>
                            </p:stCondLst>
                            <p:childTnLst>
                              <p:par>
                                <p:cTn id="20" presetID="12" presetClass="entr" presetSubtype="8" fill="hold" grpId="1"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righ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4" grpId="0"/>
      <p:bldP spid="4"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D46784-7CF0-777A-F1CA-D0980CA9AC25}"/>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1878D2C6-C4AB-8E2D-098A-994571C5B48A}"/>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956DAE35-8C52-9C15-2E57-EA5F5041BE7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04A2F0B8-CAC3-9B10-21BD-BC83EB511E5A}"/>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3E7BCC31-C37E-02D8-3EB7-402273A1EEF1}"/>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266EED96-EBD1-E3F4-BE70-7A21EB4275CF}"/>
              </a:ext>
            </a:extLst>
          </p:cNvPr>
          <p:cNvSpPr txBox="1">
            <a:spLocks noChangeArrowheads="1"/>
          </p:cNvSpPr>
          <p:nvPr/>
        </p:nvSpPr>
        <p:spPr bwMode="auto">
          <a:xfrm>
            <a:off x="1801494" y="492760"/>
            <a:ext cx="883540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4.3.1</a:t>
            </a:r>
            <a:r>
              <a:rPr lang="zh-CN" altLang="en-US" sz="2800" b="1" dirty="0">
                <a:solidFill>
                  <a:srgbClr val="FFFFFF"/>
                </a:solidFill>
                <a:latin typeface="微软雅黑" panose="020B0503020204020204" pitchFamily="34" charset="-122"/>
                <a:ea typeface="微软雅黑" panose="020B0503020204020204" pitchFamily="34" charset="-122"/>
                <a:sym typeface="+mn-ea"/>
              </a:rPr>
              <a:t>　产品设备技术服务与行业发展现状分析</a:t>
            </a:r>
          </a:p>
        </p:txBody>
      </p:sp>
      <p:pic>
        <p:nvPicPr>
          <p:cNvPr id="6" name="图片 72">
            <a:extLst>
              <a:ext uri="{FF2B5EF4-FFF2-40B4-BE49-F238E27FC236}">
                <a16:creationId xmlns:a16="http://schemas.microsoft.com/office/drawing/2014/main" id="{B591F8E8-CC11-D027-6311-B3A9045C180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E736A3CB-F12E-5A97-FE7A-30544F5F62A1}"/>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FB32169B-07CD-EE7A-624A-C00F739C6EB3}"/>
              </a:ext>
            </a:extLst>
          </p:cNvPr>
          <p:cNvSpPr txBox="1"/>
          <p:nvPr/>
        </p:nvSpPr>
        <p:spPr>
          <a:xfrm>
            <a:off x="908828" y="1268394"/>
            <a:ext cx="10309449" cy="465460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4.3.1.1</a:t>
            </a:r>
            <a:r>
              <a:rPr lang="zh-CN" altLang="en-US" sz="2000" b="1" dirty="0">
                <a:solidFill>
                  <a:srgbClr val="000000"/>
                </a:solidFill>
                <a:latin typeface="微软雅黑" panose="020B0503020204020204" pitchFamily="34" charset="-122"/>
                <a:ea typeface="微软雅黑" panose="020B0503020204020204" pitchFamily="34" charset="-122"/>
              </a:rPr>
              <a:t>　任务描述</a:t>
            </a:r>
            <a:endParaRPr lang="zh-CN" altLang="en-US" sz="2000" b="1" i="0" u="none" strike="noStrike" baseline="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完成产品设备技术服务与行业发展现状分析调研。 </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4.3.1.2</a:t>
            </a:r>
            <a:r>
              <a:rPr lang="zh-CN" altLang="en-US" sz="2000" b="1" dirty="0">
                <a:solidFill>
                  <a:srgbClr val="000000"/>
                </a:solidFill>
                <a:latin typeface="微软雅黑" panose="020B0503020204020204" pitchFamily="34" charset="-122"/>
                <a:ea typeface="微软雅黑" panose="020B0503020204020204" pitchFamily="34" charset="-122"/>
              </a:rPr>
              <a:t>　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r>
              <a:rPr lang="zh-CN" altLang="en-US" sz="2000" dirty="0">
                <a:solidFill>
                  <a:srgbClr val="000000"/>
                </a:solidFill>
                <a:latin typeface="微软雅黑" panose="020B0503020204020204" pitchFamily="34" charset="-122"/>
                <a:ea typeface="微软雅黑" panose="020B0503020204020204" pitchFamily="34" charset="-122"/>
              </a:rPr>
              <a:t>掌握人物形象设计行业变化及行业发展；掌握产品设备技术服务的进步与行业发展。</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r>
              <a:rPr lang="zh-CN" altLang="en-US" sz="2000" dirty="0">
                <a:solidFill>
                  <a:srgbClr val="000000"/>
                </a:solidFill>
                <a:latin typeface="微软雅黑" panose="020B0503020204020204" pitchFamily="34" charset="-122"/>
                <a:ea typeface="微软雅黑" panose="020B0503020204020204" pitchFamily="34" charset="-122"/>
              </a:rPr>
              <a:t>能够探究学习专业领域的新技术、新知识、新规范；能够熟练使用演示文稿</a:t>
            </a:r>
            <a:r>
              <a:rPr lang="en-US" altLang="zh-CN" sz="2000" dirty="0">
                <a:solidFill>
                  <a:srgbClr val="000000"/>
                </a:solidFill>
                <a:latin typeface="微软雅黑" panose="020B0503020204020204" pitchFamily="34" charset="-122"/>
                <a:ea typeface="微软雅黑" panose="020B0503020204020204" pitchFamily="34" charset="-122"/>
              </a:rPr>
              <a:t>PPT</a:t>
            </a:r>
            <a:r>
              <a:rPr lang="zh-CN" altLang="en-US" sz="2000" dirty="0">
                <a:solidFill>
                  <a:srgbClr val="000000"/>
                </a:solidFill>
                <a:latin typeface="微软雅黑" panose="020B0503020204020204" pitchFamily="34" charset="-122"/>
                <a:ea typeface="微软雅黑" panose="020B0503020204020204" pitchFamily="34" charset="-122"/>
              </a:rPr>
              <a:t>并进行准确表述。</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r>
              <a:rPr lang="zh-CN" altLang="en-US" sz="2000" dirty="0">
                <a:solidFill>
                  <a:srgbClr val="000000"/>
                </a:solidFill>
                <a:latin typeface="微软雅黑" panose="020B0503020204020204" pitchFamily="34" charset="-122"/>
                <a:ea typeface="微软雅黑" panose="020B0503020204020204" pitchFamily="34" charset="-122"/>
              </a:rPr>
              <a:t>学会用发展的眼光看待问题，尊重科学，与时俱进；运用正确的世界观，分析行业与个人、社会的依存关系，从而树立正确的职业观；培养严谨的逻辑思维能力、语言表达能力；培养信息收集及有效信息提取的能力。</a:t>
            </a:r>
            <a:endParaRPr lang="en-US" altLang="zh-CN" sz="200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002772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10736E-7B8F-0EAF-6AB5-3B59472F1362}"/>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6598AB27-42D0-E647-E222-8E2D3169B788}"/>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3EF1B647-17CB-1209-2325-18AE4140878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78D4EB48-DFA4-765E-3D60-7DFE8C598476}"/>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A8E9EF27-2AE8-1E8E-BAB1-4E895A4A42AE}"/>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BD624E01-F9D2-D169-D2A7-ABFF5B6D44A5}"/>
              </a:ext>
            </a:extLst>
          </p:cNvPr>
          <p:cNvSpPr txBox="1">
            <a:spLocks noChangeArrowheads="1"/>
          </p:cNvSpPr>
          <p:nvPr/>
        </p:nvSpPr>
        <p:spPr bwMode="auto">
          <a:xfrm>
            <a:off x="1801494" y="492760"/>
            <a:ext cx="94167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4.3.1</a:t>
            </a:r>
            <a:r>
              <a:rPr lang="zh-CN" altLang="en-US" sz="2800" b="1" dirty="0">
                <a:solidFill>
                  <a:srgbClr val="FFFFFF"/>
                </a:solidFill>
                <a:latin typeface="微软雅黑" panose="020B0503020204020204" pitchFamily="34" charset="-122"/>
                <a:ea typeface="微软雅黑" panose="020B0503020204020204" pitchFamily="34" charset="-122"/>
                <a:sym typeface="+mn-ea"/>
              </a:rPr>
              <a:t>　产品设备技术服务与行业发展现状分析</a:t>
            </a:r>
          </a:p>
        </p:txBody>
      </p:sp>
      <p:pic>
        <p:nvPicPr>
          <p:cNvPr id="6" name="图片 72">
            <a:extLst>
              <a:ext uri="{FF2B5EF4-FFF2-40B4-BE49-F238E27FC236}">
                <a16:creationId xmlns:a16="http://schemas.microsoft.com/office/drawing/2014/main" id="{55E03272-199C-D90B-1FD4-6CE51D73A9D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3EADA99A-E7DF-F10C-6A15-E4E7C96CCC55}"/>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8061A75E-3692-AC6F-F8FC-F88A2E233336}"/>
              </a:ext>
            </a:extLst>
          </p:cNvPr>
          <p:cNvSpPr txBox="1"/>
          <p:nvPr/>
        </p:nvSpPr>
        <p:spPr>
          <a:xfrm>
            <a:off x="908828" y="1268394"/>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4.3.1.3</a:t>
            </a:r>
            <a:r>
              <a:rPr lang="zh-CN" altLang="en-US" sz="2000" b="1" dirty="0">
                <a:solidFill>
                  <a:srgbClr val="000000"/>
                </a:solidFill>
                <a:latin typeface="微软雅黑" panose="020B0503020204020204" pitchFamily="34" charset="-122"/>
                <a:ea typeface="微软雅黑" panose="020B0503020204020204" pitchFamily="34" charset="-122"/>
              </a:rPr>
              <a:t>　重点难点</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学会探究学习专业领域的新技术、新知识、新规范。 </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启发学生用发展的眼光看待问题，尊重科学，与时俱进。 </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4.3.1.4</a:t>
            </a:r>
            <a:r>
              <a:rPr lang="zh-CN" altLang="en-US" sz="2000" b="1" dirty="0">
                <a:solidFill>
                  <a:srgbClr val="000000"/>
                </a:solidFill>
                <a:latin typeface="微软雅黑" panose="020B0503020204020204" pitchFamily="34" charset="-122"/>
                <a:ea typeface="微软雅黑" panose="020B0503020204020204" pitchFamily="34" charset="-122"/>
              </a:rPr>
              <a:t>　相关知识链接</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．人物形象设计行业背景</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美丽的形象离不开设计，人们对自我形象的关注度标志着一个国家和民族的经济实力及文明素养的发展水平。随着我国经济水平稳步提高，人们参与的社会活动越来越丰富，而</a:t>
            </a:r>
            <a:r>
              <a:rPr lang="zh-CN" altLang="en-US" sz="2000" dirty="0">
                <a:solidFill>
                  <a:srgbClr val="FF0000"/>
                </a:solidFill>
                <a:latin typeface="微软雅黑" panose="020B0503020204020204" pitchFamily="34" charset="-122"/>
                <a:ea typeface="微软雅黑" panose="020B0503020204020204" pitchFamily="34" charset="-122"/>
              </a:rPr>
              <a:t>第一印象的形成</a:t>
            </a:r>
            <a:r>
              <a:rPr lang="zh-CN" altLang="en-US" sz="2000" dirty="0">
                <a:solidFill>
                  <a:srgbClr val="000000"/>
                </a:solidFill>
                <a:latin typeface="微软雅黑" panose="020B0503020204020204" pitchFamily="34" charset="-122"/>
                <a:ea typeface="微软雅黑" panose="020B0503020204020204" pitchFamily="34" charset="-122"/>
              </a:rPr>
              <a:t>往往是由</a:t>
            </a:r>
            <a:r>
              <a:rPr lang="zh-CN" altLang="en-US" sz="2000" dirty="0">
                <a:solidFill>
                  <a:srgbClr val="FF0000"/>
                </a:solidFill>
                <a:latin typeface="微软雅黑" panose="020B0503020204020204" pitchFamily="34" charset="-122"/>
                <a:ea typeface="微软雅黑" panose="020B0503020204020204" pitchFamily="34" charset="-122"/>
              </a:rPr>
              <a:t>视觉形象</a:t>
            </a:r>
            <a:r>
              <a:rPr lang="zh-CN" altLang="en-US" sz="2000" dirty="0">
                <a:solidFill>
                  <a:srgbClr val="000000"/>
                </a:solidFill>
                <a:latin typeface="微软雅黑" panose="020B0503020204020204" pitchFamily="34" charset="-122"/>
                <a:ea typeface="微软雅黑" panose="020B0503020204020204" pitchFamily="34" charset="-122"/>
              </a:rPr>
              <a:t>来完成的。</a:t>
            </a:r>
          </a:p>
        </p:txBody>
      </p:sp>
    </p:spTree>
    <p:extLst>
      <p:ext uri="{BB962C8B-B14F-4D97-AF65-F5344CB8AC3E}">
        <p14:creationId xmlns:p14="http://schemas.microsoft.com/office/powerpoint/2010/main" val="18256662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4.1.1</a:t>
            </a:r>
            <a:r>
              <a:rPr lang="zh-CN" altLang="en-US" sz="2800" b="1" dirty="0">
                <a:solidFill>
                  <a:srgbClr val="FFFFFF"/>
                </a:solidFill>
                <a:latin typeface="微软雅黑" panose="020B0503020204020204" pitchFamily="34" charset="-122"/>
                <a:ea typeface="微软雅黑" panose="020B0503020204020204" pitchFamily="34" charset="-122"/>
                <a:sym typeface="+mn-ea"/>
              </a:rPr>
              <a:t>　人物形象设计基础</a:t>
            </a:r>
          </a:p>
        </p:txBody>
      </p:sp>
      <p:pic>
        <p:nvPicPr>
          <p:cNvPr id="6" name="图片 7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4.1.1.1</a:t>
            </a:r>
            <a:r>
              <a:rPr lang="zh-CN" altLang="en-US" sz="2000" b="1" dirty="0">
                <a:solidFill>
                  <a:srgbClr val="000000"/>
                </a:solidFill>
                <a:latin typeface="微软雅黑" panose="020B0503020204020204" pitchFamily="34" charset="-122"/>
                <a:ea typeface="微软雅黑" panose="020B0503020204020204" pitchFamily="34" charset="-122"/>
              </a:rPr>
              <a:t>　任务描述</a:t>
            </a:r>
            <a:endParaRPr lang="zh-CN" altLang="en-US" sz="2000" b="1" i="0" u="none" strike="noStrike" baseline="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选择一个自己喜欢的人物形象作品，运用艺术设计分析的方法和思路完成对这个作品的分析。</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4.1.1.2</a:t>
            </a:r>
            <a:r>
              <a:rPr lang="zh-CN" altLang="en-US" sz="2000" b="1" dirty="0">
                <a:solidFill>
                  <a:srgbClr val="000000"/>
                </a:solidFill>
                <a:latin typeface="微软雅黑" panose="020B0503020204020204" pitchFamily="34" charset="-122"/>
                <a:ea typeface="微软雅黑" panose="020B0503020204020204" pitchFamily="34" charset="-122"/>
              </a:rPr>
              <a:t>　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r>
              <a:rPr lang="zh-CN" altLang="en-US" sz="2000" dirty="0">
                <a:solidFill>
                  <a:srgbClr val="000000"/>
                </a:solidFill>
                <a:latin typeface="微软雅黑" panose="020B0503020204020204" pitchFamily="34" charset="-122"/>
                <a:ea typeface="微软雅黑" panose="020B0503020204020204" pitchFamily="34" charset="-122"/>
              </a:rPr>
              <a:t>掌握人物形象设计的概念；掌握人物形象设计分析的专业术语。</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r>
              <a:rPr lang="zh-CN" altLang="en-US" sz="2000" dirty="0">
                <a:solidFill>
                  <a:srgbClr val="000000"/>
                </a:solidFill>
                <a:latin typeface="微软雅黑" panose="020B0503020204020204" pitchFamily="34" charset="-122"/>
                <a:ea typeface="微软雅黑" panose="020B0503020204020204" pitchFamily="34" charset="-122"/>
              </a:rPr>
              <a:t>能根据人物外在特征准确分析人物形象设计的要求；能从艺术设计的维度对人物形象设计进行分析。</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r>
              <a:rPr lang="zh-CN" altLang="en-US" sz="2000" dirty="0">
                <a:solidFill>
                  <a:srgbClr val="000000"/>
                </a:solidFill>
                <a:latin typeface="微软雅黑" panose="020B0503020204020204" pitchFamily="34" charset="-122"/>
                <a:ea typeface="微软雅黑" panose="020B0503020204020204" pitchFamily="34" charset="-122"/>
              </a:rPr>
              <a:t>培养观察分析能力，突出以人为本的理念；培养信息收集及有效信息提取能力；培养严谨的逻辑思维能力、语言表达能力；培养有效沟通和交流能力。</a:t>
            </a:r>
            <a:endParaRPr lang="en-US" altLang="zh-CN" sz="20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9BD9C2-865B-DAE5-4343-32FF3135426C}"/>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C0FB4F5A-F6B5-9756-2CDD-1CAFDE419846}"/>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B530A410-A7E4-8779-6566-331E7CA4FE2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F153EC2B-A5E0-5ADC-C0F2-AD28351701CA}"/>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C3CFC6B5-F6D6-36C6-1C30-ED2E766A519E}"/>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5EC3037F-EF34-11FE-7488-76709FF255F1}"/>
              </a:ext>
            </a:extLst>
          </p:cNvPr>
          <p:cNvSpPr txBox="1">
            <a:spLocks noChangeArrowheads="1"/>
          </p:cNvSpPr>
          <p:nvPr/>
        </p:nvSpPr>
        <p:spPr bwMode="auto">
          <a:xfrm>
            <a:off x="1801494" y="492760"/>
            <a:ext cx="94167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4.3.1</a:t>
            </a:r>
            <a:r>
              <a:rPr lang="zh-CN" altLang="en-US" sz="2800" b="1" dirty="0">
                <a:solidFill>
                  <a:srgbClr val="FFFFFF"/>
                </a:solidFill>
                <a:latin typeface="微软雅黑" panose="020B0503020204020204" pitchFamily="34" charset="-122"/>
                <a:ea typeface="微软雅黑" panose="020B0503020204020204" pitchFamily="34" charset="-122"/>
                <a:sym typeface="+mn-ea"/>
              </a:rPr>
              <a:t>　产品设备技术服务与行业发展现状分析</a:t>
            </a:r>
          </a:p>
        </p:txBody>
      </p:sp>
      <p:pic>
        <p:nvPicPr>
          <p:cNvPr id="6" name="图片 72">
            <a:extLst>
              <a:ext uri="{FF2B5EF4-FFF2-40B4-BE49-F238E27FC236}">
                <a16:creationId xmlns:a16="http://schemas.microsoft.com/office/drawing/2014/main" id="{EB88C99A-5ECD-8B21-4043-A3ED87E5E56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A39A4DB8-0DF7-9AE6-E55A-3101D8080A5B}"/>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5436CE10-793F-387A-29C8-0A771398CC00}"/>
              </a:ext>
            </a:extLst>
          </p:cNvPr>
          <p:cNvSpPr txBox="1"/>
          <p:nvPr/>
        </p:nvSpPr>
        <p:spPr>
          <a:xfrm>
            <a:off x="908828" y="1268394"/>
            <a:ext cx="10309449" cy="280794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．中国人物形象设计行业发展分析</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“形象设计”（</a:t>
            </a:r>
            <a:r>
              <a:rPr lang="en-US" altLang="zh-CN" sz="2000" dirty="0">
                <a:solidFill>
                  <a:srgbClr val="000000"/>
                </a:solidFill>
                <a:latin typeface="微软雅黑" panose="020B0503020204020204" pitchFamily="34" charset="-122"/>
                <a:ea typeface="微软雅黑" panose="020B0503020204020204" pitchFamily="34" charset="-122"/>
              </a:rPr>
              <a:t>Image Design</a:t>
            </a:r>
            <a:r>
              <a:rPr lang="zh-CN" altLang="en-US" sz="2000" dirty="0">
                <a:solidFill>
                  <a:srgbClr val="000000"/>
                </a:solidFill>
                <a:latin typeface="微软雅黑" panose="020B0503020204020204" pitchFamily="34" charset="-122"/>
                <a:ea typeface="微软雅黑" panose="020B0503020204020204" pitchFamily="34" charset="-122"/>
              </a:rPr>
              <a:t>）一词，起源于</a:t>
            </a:r>
            <a:r>
              <a:rPr lang="en-US" altLang="zh-CN" sz="2000" dirty="0">
                <a:solidFill>
                  <a:srgbClr val="000000"/>
                </a:solidFill>
                <a:latin typeface="微软雅黑" panose="020B0503020204020204" pitchFamily="34" charset="-122"/>
                <a:ea typeface="微软雅黑" panose="020B0503020204020204" pitchFamily="34" charset="-122"/>
              </a:rPr>
              <a:t>1950</a:t>
            </a:r>
            <a:r>
              <a:rPr lang="zh-CN" altLang="en-US" sz="2000" dirty="0">
                <a:solidFill>
                  <a:srgbClr val="000000"/>
                </a:solidFill>
                <a:latin typeface="微软雅黑" panose="020B0503020204020204" pitchFamily="34" charset="-122"/>
                <a:ea typeface="微软雅黑" panose="020B0503020204020204" pitchFamily="34" charset="-122"/>
              </a:rPr>
              <a:t>年的美国，我国的个人形象设计业与国外相比起步较晚，国内自</a:t>
            </a:r>
            <a:r>
              <a:rPr lang="en-US" altLang="zh-CN" sz="2000" dirty="0">
                <a:solidFill>
                  <a:srgbClr val="000000"/>
                </a:solidFill>
                <a:latin typeface="微软雅黑" panose="020B0503020204020204" pitchFamily="34" charset="-122"/>
                <a:ea typeface="微软雅黑" panose="020B0503020204020204" pitchFamily="34" charset="-122"/>
              </a:rPr>
              <a:t>20</a:t>
            </a:r>
            <a:r>
              <a:rPr lang="zh-CN" altLang="en-US" sz="2000" dirty="0">
                <a:solidFill>
                  <a:srgbClr val="000000"/>
                </a:solidFill>
                <a:latin typeface="微软雅黑" panose="020B0503020204020204" pitchFamily="34" charset="-122"/>
                <a:ea typeface="微软雅黑" panose="020B0503020204020204" pitchFamily="34" charset="-122"/>
              </a:rPr>
              <a:t>世纪</a:t>
            </a:r>
            <a:r>
              <a:rPr lang="en-US" altLang="zh-CN" sz="2000" dirty="0">
                <a:solidFill>
                  <a:srgbClr val="000000"/>
                </a:solidFill>
                <a:latin typeface="微软雅黑" panose="020B0503020204020204" pitchFamily="34" charset="-122"/>
                <a:ea typeface="微软雅黑" panose="020B0503020204020204" pitchFamily="34" charset="-122"/>
              </a:rPr>
              <a:t>80</a:t>
            </a:r>
            <a:r>
              <a:rPr lang="zh-CN" altLang="en-US" sz="2000" dirty="0">
                <a:solidFill>
                  <a:srgbClr val="000000"/>
                </a:solidFill>
                <a:latin typeface="微软雅黑" panose="020B0503020204020204" pitchFamily="34" charset="-122"/>
                <a:ea typeface="微软雅黑" panose="020B0503020204020204" pitchFamily="34" charset="-122"/>
              </a:rPr>
              <a:t>年代末以来，开始出现过不少从事形象设计工作的人员，但他们一般是由美容、美发、化妆、服装（饰品）设计等职业中分流出来的。尤其是</a:t>
            </a:r>
            <a:r>
              <a:rPr lang="zh-CN" altLang="en-US" sz="2000" dirty="0">
                <a:solidFill>
                  <a:srgbClr val="FF0000"/>
                </a:solidFill>
                <a:latin typeface="微软雅黑" panose="020B0503020204020204" pitchFamily="34" charset="-122"/>
                <a:ea typeface="微软雅黑" panose="020B0503020204020204" pitchFamily="34" charset="-122"/>
              </a:rPr>
              <a:t>美容美发和化妆行业</a:t>
            </a:r>
            <a:r>
              <a:rPr lang="zh-CN" altLang="en-US" sz="2000" dirty="0">
                <a:solidFill>
                  <a:srgbClr val="000000"/>
                </a:solidFill>
                <a:latin typeface="微软雅黑" panose="020B0503020204020204" pitchFamily="34" charset="-122"/>
                <a:ea typeface="微软雅黑" panose="020B0503020204020204" pitchFamily="34" charset="-122"/>
              </a:rPr>
              <a:t>，这些人员逐渐从业余到专业，从擅长一门到开始注重整体，但与真正意义上的形象设计师还有相当距离。 </a:t>
            </a:r>
          </a:p>
        </p:txBody>
      </p:sp>
    </p:spTree>
    <p:extLst>
      <p:ext uri="{BB962C8B-B14F-4D97-AF65-F5344CB8AC3E}">
        <p14:creationId xmlns:p14="http://schemas.microsoft.com/office/powerpoint/2010/main" val="110289960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79C4CB-A603-99D8-5B5D-EF5CA5C469AF}"/>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439F3A67-78F0-20D9-935C-FB206418664F}"/>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F960D3F5-994A-285C-DDEB-74C95A19D71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0E0147F9-D459-E5D4-12A7-8AE368B7DED6}"/>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E30710B9-C758-2C54-8F4A-BFB6DBAD5AA1}"/>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DD206C78-1664-2845-5A82-5851E809EBDB}"/>
              </a:ext>
            </a:extLst>
          </p:cNvPr>
          <p:cNvSpPr txBox="1">
            <a:spLocks noChangeArrowheads="1"/>
          </p:cNvSpPr>
          <p:nvPr/>
        </p:nvSpPr>
        <p:spPr bwMode="auto">
          <a:xfrm>
            <a:off x="1801494" y="492760"/>
            <a:ext cx="94167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4.3.1</a:t>
            </a:r>
            <a:r>
              <a:rPr lang="zh-CN" altLang="en-US" sz="2800" b="1" dirty="0">
                <a:solidFill>
                  <a:srgbClr val="FFFFFF"/>
                </a:solidFill>
                <a:latin typeface="微软雅黑" panose="020B0503020204020204" pitchFamily="34" charset="-122"/>
                <a:ea typeface="微软雅黑" panose="020B0503020204020204" pitchFamily="34" charset="-122"/>
                <a:sym typeface="+mn-ea"/>
              </a:rPr>
              <a:t>　产品设备技术服务与行业发展现状分析</a:t>
            </a:r>
          </a:p>
        </p:txBody>
      </p:sp>
      <p:pic>
        <p:nvPicPr>
          <p:cNvPr id="6" name="图片 72">
            <a:extLst>
              <a:ext uri="{FF2B5EF4-FFF2-40B4-BE49-F238E27FC236}">
                <a16:creationId xmlns:a16="http://schemas.microsoft.com/office/drawing/2014/main" id="{58B518CA-B2BE-448F-C01B-EBC97C2B0DA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CFFE8F2C-9614-F6B7-3BB4-944D8D68C7AD}"/>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1A15FC4D-ED69-B3FA-BCF0-AEC05F57A754}"/>
              </a:ext>
            </a:extLst>
          </p:cNvPr>
          <p:cNvSpPr txBox="1"/>
          <p:nvPr/>
        </p:nvSpPr>
        <p:spPr>
          <a:xfrm>
            <a:off x="908828" y="1268394"/>
            <a:ext cx="10309449" cy="326961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．人物形象设计行业就业面向</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）初始岗位：</a:t>
            </a:r>
            <a:r>
              <a:rPr lang="zh-CN" altLang="en-US" sz="2000" dirty="0">
                <a:solidFill>
                  <a:srgbClr val="000000"/>
                </a:solidFill>
                <a:latin typeface="微软雅黑" panose="020B0503020204020204" pitchFamily="34" charset="-122"/>
                <a:ea typeface="微软雅黑" panose="020B0503020204020204" pitchFamily="34" charset="-122"/>
              </a:rPr>
              <a:t>化妆师助理、化妆品销售员、摄影师助理、助理美工、造型师助理、发型师助理、美发产品公司销售员等。</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）相近岗位：</a:t>
            </a:r>
            <a:r>
              <a:rPr lang="zh-CN" altLang="en-US" sz="2000" dirty="0">
                <a:solidFill>
                  <a:srgbClr val="000000"/>
                </a:solidFill>
                <a:latin typeface="微软雅黑" panose="020B0503020204020204" pitchFamily="34" charset="-122"/>
                <a:ea typeface="微软雅黑" panose="020B0503020204020204" pitchFamily="34" charset="-122"/>
              </a:rPr>
              <a:t>婚庆策划、影视策划、企业形象设计师、摄影师、美术指导、自媒体推广及运营等。</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）发展岗位：</a:t>
            </a:r>
            <a:r>
              <a:rPr lang="zh-CN" altLang="en-US" sz="2000" dirty="0">
                <a:solidFill>
                  <a:srgbClr val="000000"/>
                </a:solidFill>
                <a:latin typeface="微软雅黑" panose="020B0503020204020204" pitchFamily="34" charset="-122"/>
                <a:ea typeface="微软雅黑" panose="020B0503020204020204" pitchFamily="34" charset="-122"/>
              </a:rPr>
              <a:t>教师、电视台造型师、化妆师、影视剧组化妆师、发型师、摄影广告造型师、时尚刊物编辑、美容顾问、培训师、美甲师、形象礼仪师、自主创业等。</a:t>
            </a:r>
          </a:p>
        </p:txBody>
      </p:sp>
    </p:spTree>
    <p:extLst>
      <p:ext uri="{BB962C8B-B14F-4D97-AF65-F5344CB8AC3E}">
        <p14:creationId xmlns:p14="http://schemas.microsoft.com/office/powerpoint/2010/main" val="414798632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04F594-7A9B-6E6C-A9F1-2A16238F75B2}"/>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E4D334C8-55E8-9F07-DD81-F1A271DBF6A2}"/>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50D1348B-AC74-1E14-9DB9-25145392969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E439ACBB-EEB2-6BE9-1198-E15ECB627FB3}"/>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B693FF59-BD2F-CDF9-6A76-3BCD3C94FE0E}"/>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3878DD18-AA5F-5581-A23E-6DD231BEF8D8}"/>
              </a:ext>
            </a:extLst>
          </p:cNvPr>
          <p:cNvSpPr txBox="1">
            <a:spLocks noChangeArrowheads="1"/>
          </p:cNvSpPr>
          <p:nvPr/>
        </p:nvSpPr>
        <p:spPr bwMode="auto">
          <a:xfrm>
            <a:off x="1801494" y="492760"/>
            <a:ext cx="91153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4.3.1</a:t>
            </a:r>
            <a:r>
              <a:rPr lang="zh-CN" altLang="en-US" sz="2800" b="1" dirty="0">
                <a:solidFill>
                  <a:srgbClr val="FFFFFF"/>
                </a:solidFill>
                <a:latin typeface="微软雅黑" panose="020B0503020204020204" pitchFamily="34" charset="-122"/>
                <a:ea typeface="微软雅黑" panose="020B0503020204020204" pitchFamily="34" charset="-122"/>
                <a:sym typeface="+mn-ea"/>
              </a:rPr>
              <a:t>　产品设备技术服务与行业发展现状分析</a:t>
            </a:r>
          </a:p>
        </p:txBody>
      </p:sp>
      <p:pic>
        <p:nvPicPr>
          <p:cNvPr id="6" name="图片 72">
            <a:extLst>
              <a:ext uri="{FF2B5EF4-FFF2-40B4-BE49-F238E27FC236}">
                <a16:creationId xmlns:a16="http://schemas.microsoft.com/office/drawing/2014/main" id="{5196A6D4-D14B-F36A-98A1-F4B2E1342EB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10F37BBC-7A6D-99D7-87C2-3D921537FE83}"/>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4B2B87DE-4E73-2C20-AE23-222614C012D0}"/>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4.3.1.5</a:t>
            </a:r>
            <a:r>
              <a:rPr lang="zh-CN" altLang="en-US" sz="2000" b="1" dirty="0">
                <a:solidFill>
                  <a:srgbClr val="000000"/>
                </a:solidFill>
                <a:latin typeface="微软雅黑" panose="020B0503020204020204" pitchFamily="34" charset="-122"/>
                <a:ea typeface="微软雅黑" panose="020B0503020204020204" pitchFamily="34" charset="-122"/>
              </a:rPr>
              <a:t>　素质素养养成</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）在完成任务中，养成有目的地收集信息和有效信息提取整理的能力；同时学会用发展的眼光看待问题，尊重科学，与时俱进。</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）在各组分享展示过程中，养成遵守课堂纪律和合作规则的意识，学会尊重他人，学会倾听。</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）在各组讨论交流中，实现信息与资源的互补整合，养成积极参与、踊跃发言的习惯；同时运用正确的世界观，分析行业与个人、社会的依存关系，从而树立正确的职业观。</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4.3.1.6</a:t>
            </a:r>
            <a:r>
              <a:rPr lang="zh-CN" altLang="en-US" sz="2000" b="1" dirty="0">
                <a:solidFill>
                  <a:srgbClr val="000000"/>
                </a:solidFill>
                <a:latin typeface="微软雅黑" panose="020B0503020204020204" pitchFamily="34" charset="-122"/>
                <a:ea typeface="微软雅黑" panose="020B0503020204020204" pitchFamily="34" charset="-122"/>
              </a:rPr>
              <a:t>　任务实施</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4.3.1.6.1</a:t>
            </a:r>
            <a:r>
              <a:rPr lang="zh-CN" altLang="en-US" sz="2000" b="1" dirty="0">
                <a:solidFill>
                  <a:srgbClr val="000000"/>
                </a:solidFill>
                <a:latin typeface="微软雅黑" panose="020B0503020204020204" pitchFamily="34" charset="-122"/>
                <a:ea typeface="微软雅黑" panose="020B0503020204020204" pitchFamily="34" charset="-122"/>
              </a:rPr>
              <a:t>　任务分配</a:t>
            </a:r>
          </a:p>
        </p:txBody>
      </p:sp>
    </p:spTree>
    <p:extLst>
      <p:ext uri="{BB962C8B-B14F-4D97-AF65-F5344CB8AC3E}">
        <p14:creationId xmlns:p14="http://schemas.microsoft.com/office/powerpoint/2010/main" val="2544608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0C1DB7-7D1B-EE66-5EE0-0738F17D5D7A}"/>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70E8FB79-C7AB-E809-9D53-3C9E443273E3}"/>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C4D42E06-60E5-4282-5CEA-1B162B7EB17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6A524F58-9888-9686-E370-3E879C3AC820}"/>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8E0CA170-4214-C085-2AFA-00700C9BBD95}"/>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7AE7C204-7E88-F25E-4570-89B03A917F59}"/>
              </a:ext>
            </a:extLst>
          </p:cNvPr>
          <p:cNvSpPr txBox="1">
            <a:spLocks noChangeArrowheads="1"/>
          </p:cNvSpPr>
          <p:nvPr/>
        </p:nvSpPr>
        <p:spPr bwMode="auto">
          <a:xfrm>
            <a:off x="1801494" y="492760"/>
            <a:ext cx="91153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4.3.1</a:t>
            </a:r>
            <a:r>
              <a:rPr lang="zh-CN" altLang="en-US" sz="2800" b="1" dirty="0">
                <a:solidFill>
                  <a:srgbClr val="FFFFFF"/>
                </a:solidFill>
                <a:latin typeface="微软雅黑" panose="020B0503020204020204" pitchFamily="34" charset="-122"/>
                <a:ea typeface="微软雅黑" panose="020B0503020204020204" pitchFamily="34" charset="-122"/>
                <a:sym typeface="+mn-ea"/>
              </a:rPr>
              <a:t>　产品设备技术服务与行业发展现状分析</a:t>
            </a:r>
          </a:p>
        </p:txBody>
      </p:sp>
      <p:pic>
        <p:nvPicPr>
          <p:cNvPr id="6" name="图片 72">
            <a:extLst>
              <a:ext uri="{FF2B5EF4-FFF2-40B4-BE49-F238E27FC236}">
                <a16:creationId xmlns:a16="http://schemas.microsoft.com/office/drawing/2014/main" id="{78D4F8AE-A482-0982-4E6A-1BB8F18683C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2B3E836D-87AC-5EB6-2E7B-77B87E817C49}"/>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67BB8E7A-F706-4CCC-C52F-9EF265BF90B4}"/>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4.3.1.6.2</a:t>
            </a:r>
            <a:r>
              <a:rPr lang="zh-CN" altLang="en-US" sz="2000" b="1" dirty="0">
                <a:solidFill>
                  <a:srgbClr val="000000"/>
                </a:solidFill>
                <a:latin typeface="微软雅黑" panose="020B0503020204020204" pitchFamily="34" charset="-122"/>
                <a:ea typeface="微软雅黑" panose="020B0503020204020204" pitchFamily="34" charset="-122"/>
              </a:rPr>
              <a:t>　课前任务</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：根据人物形象设计专业所涉及的行业，各组完成不同的行业发展现状分析与产品设备技术服务的发展调研。对调研的信息使用规范和专业的语言进行表述并填表。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：根据调研情况，完成所选行业发展现状分析</a:t>
            </a:r>
            <a:r>
              <a:rPr lang="en-US" altLang="zh-CN" sz="2000" dirty="0">
                <a:solidFill>
                  <a:srgbClr val="000000"/>
                </a:solidFill>
                <a:latin typeface="微软雅黑" panose="020B0503020204020204" pitchFamily="34" charset="-122"/>
                <a:ea typeface="微软雅黑" panose="020B0503020204020204" pitchFamily="34" charset="-122"/>
              </a:rPr>
              <a:t>PPT</a:t>
            </a:r>
            <a:r>
              <a:rPr lang="zh-CN" altLang="en-US" sz="2000" dirty="0">
                <a:solidFill>
                  <a:srgbClr val="000000"/>
                </a:solidFill>
                <a:latin typeface="微软雅黑" panose="020B0503020204020204" pitchFamily="34" charset="-122"/>
                <a:ea typeface="微软雅黑" panose="020B0503020204020204" pitchFamily="34" charset="-122"/>
              </a:rPr>
              <a:t>课件制作及课内分享准备。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4.3.1.6.3</a:t>
            </a:r>
            <a:r>
              <a:rPr lang="zh-CN" altLang="en-US" sz="2000" b="1" dirty="0">
                <a:solidFill>
                  <a:srgbClr val="000000"/>
                </a:solidFill>
                <a:latin typeface="微软雅黑" panose="020B0503020204020204" pitchFamily="34" charset="-122"/>
                <a:ea typeface="微软雅黑" panose="020B0503020204020204" pitchFamily="34" charset="-122"/>
              </a:rPr>
              <a:t>　自主探学</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：各组演讲人用</a:t>
            </a:r>
            <a:r>
              <a:rPr lang="en-US" altLang="zh-CN" sz="2000" dirty="0">
                <a:solidFill>
                  <a:srgbClr val="000000"/>
                </a:solidFill>
                <a:latin typeface="微软雅黑" panose="020B0503020204020204" pitchFamily="34" charset="-122"/>
                <a:ea typeface="微软雅黑" panose="020B0503020204020204" pitchFamily="34" charset="-122"/>
              </a:rPr>
              <a:t>PPT</a:t>
            </a:r>
            <a:r>
              <a:rPr lang="zh-CN" altLang="en-US" sz="2000" dirty="0">
                <a:solidFill>
                  <a:srgbClr val="000000"/>
                </a:solidFill>
                <a:latin typeface="微软雅黑" panose="020B0503020204020204" pitchFamily="34" charset="-122"/>
                <a:ea typeface="微软雅黑" panose="020B0503020204020204" pitchFamily="34" charset="-122"/>
              </a:rPr>
              <a:t>课件讲解的形式，完成不同的行业发展现状分析与产品设备技术服务的发展分享。</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：认真倾听各组分享，用规范和专业的语言进行记录。</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：说一说以上你最感兴趣的行业及个人观点。</a:t>
            </a:r>
          </a:p>
        </p:txBody>
      </p:sp>
    </p:spTree>
    <p:extLst>
      <p:ext uri="{BB962C8B-B14F-4D97-AF65-F5344CB8AC3E}">
        <p14:creationId xmlns:p14="http://schemas.microsoft.com/office/powerpoint/2010/main" val="24247804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29B45C-C1D7-1A6B-A48B-DD13454D67F9}"/>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786C37AA-9439-A593-8EAC-DEA93C4DCF25}"/>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A3044396-0CC6-B4CA-F299-7B3FDC1E75B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53D46BB9-B9B8-B5F5-F553-E31733D6464E}"/>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C1AA56DB-6EFF-DE9A-01E5-292DAF439FD8}"/>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E6E9E6BC-671A-DFF3-A8C1-36F3CEC494C1}"/>
              </a:ext>
            </a:extLst>
          </p:cNvPr>
          <p:cNvSpPr txBox="1">
            <a:spLocks noChangeArrowheads="1"/>
          </p:cNvSpPr>
          <p:nvPr/>
        </p:nvSpPr>
        <p:spPr bwMode="auto">
          <a:xfrm>
            <a:off x="1801494" y="492760"/>
            <a:ext cx="89473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4.3.1</a:t>
            </a:r>
            <a:r>
              <a:rPr lang="zh-CN" altLang="en-US" sz="2800" b="1" dirty="0">
                <a:solidFill>
                  <a:srgbClr val="FFFFFF"/>
                </a:solidFill>
                <a:latin typeface="微软雅黑" panose="020B0503020204020204" pitchFamily="34" charset="-122"/>
                <a:ea typeface="微软雅黑" panose="020B0503020204020204" pitchFamily="34" charset="-122"/>
                <a:sym typeface="+mn-ea"/>
              </a:rPr>
              <a:t>　产品设备技术服务与行业发展现状分析</a:t>
            </a:r>
          </a:p>
        </p:txBody>
      </p:sp>
      <p:pic>
        <p:nvPicPr>
          <p:cNvPr id="6" name="图片 72">
            <a:extLst>
              <a:ext uri="{FF2B5EF4-FFF2-40B4-BE49-F238E27FC236}">
                <a16:creationId xmlns:a16="http://schemas.microsoft.com/office/drawing/2014/main" id="{73774EE1-380C-21FC-A5A4-C7DA6684316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BF3E4425-9571-079F-31EA-2DEF1B7980C2}"/>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2E920824-00F2-F315-5C50-50CBE2E812FA}"/>
              </a:ext>
            </a:extLst>
          </p:cNvPr>
          <p:cNvSpPr txBox="1"/>
          <p:nvPr/>
        </p:nvSpPr>
        <p:spPr>
          <a:xfrm>
            <a:off x="908828" y="1268394"/>
            <a:ext cx="10309449" cy="326961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4.3.1.6.4</a:t>
            </a:r>
            <a:r>
              <a:rPr lang="zh-CN" altLang="en-US" sz="2000" b="1" dirty="0">
                <a:solidFill>
                  <a:srgbClr val="000000"/>
                </a:solidFill>
                <a:latin typeface="微软雅黑" panose="020B0503020204020204" pitchFamily="34" charset="-122"/>
                <a:ea typeface="微软雅黑" panose="020B0503020204020204" pitchFamily="34" charset="-122"/>
              </a:rPr>
              <a:t>　合作研学</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4.3.1.6.5</a:t>
            </a:r>
            <a:r>
              <a:rPr lang="zh-CN" altLang="en-US" sz="2000" b="1" dirty="0">
                <a:solidFill>
                  <a:srgbClr val="000000"/>
                </a:solidFill>
                <a:latin typeface="微软雅黑" panose="020B0503020204020204" pitchFamily="34" charset="-122"/>
                <a:ea typeface="微软雅黑" panose="020B0503020204020204" pitchFamily="34" charset="-122"/>
              </a:rPr>
              <a:t>　展示赏学</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4.3.1.7</a:t>
            </a:r>
            <a:r>
              <a:rPr lang="zh-CN" altLang="en-US" sz="2000" b="1" dirty="0">
                <a:solidFill>
                  <a:srgbClr val="000000"/>
                </a:solidFill>
                <a:latin typeface="微软雅黑" panose="020B0503020204020204" pitchFamily="34" charset="-122"/>
                <a:ea typeface="微软雅黑" panose="020B0503020204020204" pitchFamily="34" charset="-122"/>
              </a:rPr>
              <a:t>　评价反馈</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自我评价表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小组内互评验收表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小组间互评表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任务完成情况评价表 </a:t>
            </a:r>
          </a:p>
        </p:txBody>
      </p:sp>
    </p:spTree>
    <p:extLst>
      <p:ext uri="{BB962C8B-B14F-4D97-AF65-F5344CB8AC3E}">
        <p14:creationId xmlns:p14="http://schemas.microsoft.com/office/powerpoint/2010/main" val="2953319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962025" y="1016000"/>
            <a:ext cx="10287000" cy="5629275"/>
          </a:xfrm>
          <a:prstGeom prst="rect">
            <a:avLst/>
          </a:prstGeom>
          <a:solidFill>
            <a:schemeClr val="bg1"/>
          </a:solidFill>
          <a:ln w="9525" cap="flat" cmpd="sng" algn="ctr">
            <a:noFill/>
            <a:prstDash val="solid"/>
            <a:round/>
            <a:headEnd type="none" w="med" len="med"/>
            <a:tailEnd type="none" w="med" len="med"/>
          </a:ln>
          <a:effectLst>
            <a:outerShdw blurRad="76200" dir="13500000" sy="23000" kx="1200000" algn="br" rotWithShape="0">
              <a:prstClr val="black">
                <a:alpha val="20000"/>
              </a:prstClr>
            </a:outerShdw>
          </a:effectLst>
        </p:spPr>
        <p:txBody>
          <a:bodyPr/>
          <a:lstStyle/>
          <a:p>
            <a:pPr defTabSz="912495">
              <a:buFont typeface="Arial" panose="020B0604020202020204" pitchFamily="34" charset="0"/>
              <a:buNone/>
              <a:defRPr/>
            </a:pPr>
            <a:endParaRPr lang="zh-CN" altLang="en-US" dirty="0"/>
          </a:p>
        </p:txBody>
      </p:sp>
      <p:pic>
        <p:nvPicPr>
          <p:cNvPr id="118787"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91400" y="803275"/>
            <a:ext cx="5600700" cy="605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6"/>
          <p:cNvSpPr txBox="1">
            <a:spLocks noChangeArrowheads="1"/>
          </p:cNvSpPr>
          <p:nvPr/>
        </p:nvSpPr>
        <p:spPr bwMode="auto">
          <a:xfrm>
            <a:off x="3877317" y="2726075"/>
            <a:ext cx="385056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dist" eaLnBrk="1" hangingPunct="1">
              <a:buFont typeface="Arial" panose="020B0604020202020204" pitchFamily="34" charset="0"/>
              <a:buNone/>
            </a:pPr>
            <a:r>
              <a:rPr lang="zh-CN" altLang="en-US" sz="6000" b="1" dirty="0">
                <a:solidFill>
                  <a:srgbClr val="3E6A81"/>
                </a:solidFill>
                <a:latin typeface="微软雅黑" panose="020B0503020204020204" pitchFamily="34" charset="-122"/>
                <a:ea typeface="微软雅黑" panose="020B0503020204020204" pitchFamily="34" charset="-122"/>
              </a:rPr>
              <a:t>谢谢观看</a:t>
            </a:r>
          </a:p>
        </p:txBody>
      </p:sp>
      <p:cxnSp>
        <p:nvCxnSpPr>
          <p:cNvPr id="13" name="直接连接符 6"/>
          <p:cNvCxnSpPr/>
          <p:nvPr/>
        </p:nvCxnSpPr>
        <p:spPr bwMode="auto">
          <a:xfrm>
            <a:off x="2219325" y="4144963"/>
            <a:ext cx="6816725"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30375" y="3741738"/>
            <a:ext cx="2519363"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98650" y="1717675"/>
            <a:ext cx="1384300" cy="148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0" presetClass="entr" presetSubtype="0" decel="100000" fill="hold" nodeType="afterEffect">
                                  <p:stCondLst>
                                    <p:cond delay="0"/>
                                  </p:stCondLst>
                                  <p:childTnLst>
                                    <p:set>
                                      <p:cBhvr>
                                        <p:cTn id="11" dur="1" fill="hold">
                                          <p:stCondLst>
                                            <p:cond delay="0"/>
                                          </p:stCondLst>
                                        </p:cTn>
                                        <p:tgtEl>
                                          <p:spTgt spid="118787"/>
                                        </p:tgtEl>
                                        <p:attrNameLst>
                                          <p:attrName>style.visibility</p:attrName>
                                        </p:attrNameLst>
                                      </p:cBhvr>
                                      <p:to>
                                        <p:strVal val="visible"/>
                                      </p:to>
                                    </p:set>
                                    <p:anim calcmode="lin" valueType="num">
                                      <p:cBhvr>
                                        <p:cTn id="12" dur="1000" fill="hold"/>
                                        <p:tgtEl>
                                          <p:spTgt spid="118787"/>
                                        </p:tgtEl>
                                        <p:attrNameLst>
                                          <p:attrName>ppt_w</p:attrName>
                                        </p:attrNameLst>
                                      </p:cBhvr>
                                      <p:tavLst>
                                        <p:tav tm="0">
                                          <p:val>
                                            <p:strVal val="#ppt_w+.3"/>
                                          </p:val>
                                        </p:tav>
                                        <p:tav tm="100000">
                                          <p:val>
                                            <p:strVal val="#ppt_w"/>
                                          </p:val>
                                        </p:tav>
                                      </p:tavLst>
                                    </p:anim>
                                    <p:anim calcmode="lin" valueType="num">
                                      <p:cBhvr>
                                        <p:cTn id="13" dur="1000" fill="hold"/>
                                        <p:tgtEl>
                                          <p:spTgt spid="118787"/>
                                        </p:tgtEl>
                                        <p:attrNameLst>
                                          <p:attrName>ppt_h</p:attrName>
                                        </p:attrNameLst>
                                      </p:cBhvr>
                                      <p:tavLst>
                                        <p:tav tm="0">
                                          <p:val>
                                            <p:strVal val="#ppt_h"/>
                                          </p:val>
                                        </p:tav>
                                        <p:tav tm="100000">
                                          <p:val>
                                            <p:strVal val="#ppt_h"/>
                                          </p:val>
                                        </p:tav>
                                      </p:tavLst>
                                    </p:anim>
                                    <p:animEffect transition="in" filter="fade">
                                      <p:cBhvr>
                                        <p:cTn id="14" dur="1000"/>
                                        <p:tgtEl>
                                          <p:spTgt spid="118787"/>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1" presetClass="entr" presetSubtype="0" fill="hold" nodeType="afterEffect">
                                  <p:stCondLst>
                                    <p:cond delay="0"/>
                                  </p:stCondLst>
                                  <p:iterate type="lt">
                                    <p:tmPct val="10000"/>
                                  </p:iterate>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2"/>
                                        </p:tgtEl>
                                        <p:attrNameLst>
                                          <p:attrName>ppt_y</p:attrName>
                                        </p:attrNameLst>
                                      </p:cBhvr>
                                      <p:tavLst>
                                        <p:tav tm="0">
                                          <p:val>
                                            <p:strVal val="#ppt_y"/>
                                          </p:val>
                                        </p:tav>
                                        <p:tav tm="100000">
                                          <p:val>
                                            <p:strVal val="#ppt_y"/>
                                          </p:val>
                                        </p:tav>
                                      </p:tavLst>
                                    </p:anim>
                                    <p:anim calcmode="lin" valueType="num">
                                      <p:cBhvr>
                                        <p:cTn id="2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2"/>
                                        </p:tgtEl>
                                      </p:cBhvr>
                                    </p:animEffect>
                                  </p:childTnLst>
                                </p:cTn>
                              </p:par>
                            </p:childTnLst>
                          </p:cTn>
                        </p:par>
                        <p:par>
                          <p:cTn id="29" fill="hold">
                            <p:stCondLst>
                              <p:cond delay="3000"/>
                            </p:stCondLst>
                            <p:childTnLst>
                              <p:par>
                                <p:cTn id="30" presetID="21" presetClass="entr" presetSubtype="1"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heel(1)">
                                      <p:cBhvr>
                                        <p:cTn id="3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06CE39-1B8A-5C38-240B-4EC8D5A6B396}"/>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2EBADBBB-1954-4FA5-AC8A-06F118B6EF9F}"/>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20222186-14D5-05B8-F0E2-89F1FDD5FEE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9FB0D844-6C50-E300-E0FC-B0B4865758D2}"/>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7A231A33-5D1E-3DB6-6400-71DD9FFF6846}"/>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BFECB1C6-42B1-A46A-4764-5321CD6B6CA8}"/>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4.1.1</a:t>
            </a:r>
            <a:r>
              <a:rPr lang="zh-CN" altLang="en-US" sz="2800" b="1" dirty="0">
                <a:solidFill>
                  <a:srgbClr val="FFFFFF"/>
                </a:solidFill>
                <a:latin typeface="微软雅黑" panose="020B0503020204020204" pitchFamily="34" charset="-122"/>
                <a:ea typeface="微软雅黑" panose="020B0503020204020204" pitchFamily="34" charset="-122"/>
                <a:sym typeface="+mn-ea"/>
              </a:rPr>
              <a:t>　人物形象设计基础</a:t>
            </a:r>
          </a:p>
        </p:txBody>
      </p:sp>
      <p:pic>
        <p:nvPicPr>
          <p:cNvPr id="6" name="图片 72">
            <a:extLst>
              <a:ext uri="{FF2B5EF4-FFF2-40B4-BE49-F238E27FC236}">
                <a16:creationId xmlns:a16="http://schemas.microsoft.com/office/drawing/2014/main" id="{E6B80500-FEEB-EC99-39A0-5A3CC1C5E1E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8D21C6B1-6305-2525-D743-2FEC9F2AA122}"/>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1CBA171A-BC5A-2024-9983-CE3D297E0743}"/>
              </a:ext>
            </a:extLst>
          </p:cNvPr>
          <p:cNvSpPr txBox="1"/>
          <p:nvPr/>
        </p:nvSpPr>
        <p:spPr>
          <a:xfrm>
            <a:off x="908829" y="1268394"/>
            <a:ext cx="10214784"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4.1.1.3</a:t>
            </a:r>
            <a:r>
              <a:rPr lang="zh-CN" altLang="en-US" sz="2000" b="1" dirty="0">
                <a:solidFill>
                  <a:srgbClr val="000000"/>
                </a:solidFill>
                <a:latin typeface="微软雅黑" panose="020B0503020204020204" pitchFamily="34" charset="-122"/>
                <a:ea typeface="微软雅黑" panose="020B0503020204020204" pitchFamily="34" charset="-122"/>
              </a:rPr>
              <a:t>　重点难点</a:t>
            </a:r>
            <a:endParaRPr lang="zh-CN" altLang="en-US" sz="2000" b="1" i="0" u="none" strike="noStrike" baseline="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从艺术设计的维度分析人物形象设计。</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人物形象设计分析的准确性；艺术设计的审美维度。</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4.1.1.4</a:t>
            </a:r>
            <a:r>
              <a:rPr lang="zh-CN" altLang="en-US" sz="2000" b="1" dirty="0">
                <a:solidFill>
                  <a:srgbClr val="000000"/>
                </a:solidFill>
                <a:latin typeface="微软雅黑" panose="020B0503020204020204" pitchFamily="34" charset="-122"/>
                <a:ea typeface="微软雅黑" panose="020B0503020204020204" pitchFamily="34" charset="-122"/>
              </a:rPr>
              <a:t>　相关知识链接</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．人物形象设计的概念</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人物形象是指</a:t>
            </a:r>
            <a:r>
              <a:rPr lang="zh-CN" altLang="en-US" sz="2000" dirty="0">
                <a:solidFill>
                  <a:srgbClr val="FF0000"/>
                </a:solidFill>
                <a:latin typeface="微软雅黑" panose="020B0503020204020204" pitchFamily="34" charset="-122"/>
                <a:ea typeface="微软雅黑" panose="020B0503020204020204" pitchFamily="34" charset="-122"/>
              </a:rPr>
              <a:t>人的精神面貌、性格特征等内在特征的外在具体表现</a:t>
            </a:r>
            <a:r>
              <a:rPr lang="zh-CN" altLang="en-US" sz="2000" dirty="0">
                <a:solidFill>
                  <a:srgbClr val="000000"/>
                </a:solidFill>
                <a:latin typeface="微软雅黑" panose="020B0503020204020204" pitchFamily="34" charset="-122"/>
                <a:ea typeface="微软雅黑" panose="020B0503020204020204" pitchFamily="34" charset="-122"/>
              </a:rPr>
              <a:t>，能够引起他人的思想或感情活动。每个人都通过自己的形象让他人认识自己，而周围的人也会通过外在形象做出认可或不认可的判断，人物形象设计并不仅仅局限于适合个人特点的发型、妆容和服饰搭配，还包括内在性格的外在表现，如气质、举止、谈吐、生活习惯等。</a:t>
            </a:r>
          </a:p>
        </p:txBody>
      </p:sp>
    </p:spTree>
    <p:extLst>
      <p:ext uri="{BB962C8B-B14F-4D97-AF65-F5344CB8AC3E}">
        <p14:creationId xmlns:p14="http://schemas.microsoft.com/office/powerpoint/2010/main" val="23403326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C6378B-251F-810D-7D64-D7F8A8D54816}"/>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0D23DEB0-3D2D-F9FA-F927-87199A173284}"/>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01DCB1D8-D062-E92E-AD76-091DD07EE2F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A8CCD01E-CBF5-45B6-3967-CDE95ABE6DF6}"/>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57754E62-7E30-7A23-3196-13B072807D64}"/>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81B143AF-B4FA-B50C-2CE6-03A4FA14B082}"/>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4.1.1</a:t>
            </a:r>
            <a:r>
              <a:rPr lang="zh-CN" altLang="en-US" sz="2800" b="1" dirty="0">
                <a:solidFill>
                  <a:srgbClr val="FFFFFF"/>
                </a:solidFill>
                <a:latin typeface="微软雅黑" panose="020B0503020204020204" pitchFamily="34" charset="-122"/>
                <a:ea typeface="微软雅黑" panose="020B0503020204020204" pitchFamily="34" charset="-122"/>
                <a:sym typeface="+mn-ea"/>
              </a:rPr>
              <a:t>　人物形象设计基础</a:t>
            </a:r>
          </a:p>
        </p:txBody>
      </p:sp>
      <p:pic>
        <p:nvPicPr>
          <p:cNvPr id="6" name="图片 72">
            <a:extLst>
              <a:ext uri="{FF2B5EF4-FFF2-40B4-BE49-F238E27FC236}">
                <a16:creationId xmlns:a16="http://schemas.microsoft.com/office/drawing/2014/main" id="{5C22CB92-80D5-1DDD-3286-0338AB9758A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9F04D81B-B2C8-CAD4-1C0E-8C58CF415A58}"/>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5CB829FB-5EAE-BF91-1C88-05F04C60F928}"/>
              </a:ext>
            </a:extLst>
          </p:cNvPr>
          <p:cNvSpPr txBox="1"/>
          <p:nvPr/>
        </p:nvSpPr>
        <p:spPr>
          <a:xfrm>
            <a:off x="908829" y="1268394"/>
            <a:ext cx="10214784"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．人物形象设计的基本要素</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）设计师。</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）设计对象。</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）设计方法。</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．人物形象设计的研究范围 </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人的外在形象修饰从根本上说是根据</a:t>
            </a:r>
            <a:r>
              <a:rPr lang="zh-CN" altLang="en-US" sz="2000" dirty="0">
                <a:solidFill>
                  <a:srgbClr val="FF0000"/>
                </a:solidFill>
                <a:latin typeface="微软雅黑" panose="020B0503020204020204" pitchFamily="34" charset="-122"/>
                <a:ea typeface="微软雅黑" panose="020B0503020204020204" pitchFamily="34" charset="-122"/>
              </a:rPr>
              <a:t>社会属性</a:t>
            </a:r>
            <a:r>
              <a:rPr lang="zh-CN" altLang="en-US" sz="2000" dirty="0">
                <a:solidFill>
                  <a:srgbClr val="000000"/>
                </a:solidFill>
                <a:latin typeface="微软雅黑" panose="020B0503020204020204" pitchFamily="34" charset="-122"/>
                <a:ea typeface="微软雅黑" panose="020B0503020204020204" pitchFamily="34" charset="-122"/>
              </a:rPr>
              <a:t>而来的。作为生活在社会群体当中的个体，以什么样的形象出现，决定因素并非是发型、化妆、服装、饰品等本身的物质形式形态，而是个体本身对自我社会角色和社会形象的预设，及其所处的社会环境的他者人群对该个体的要求、期望，因而具有较强的功利性，侧重其形象传达的内容和意义。</a:t>
            </a:r>
          </a:p>
        </p:txBody>
      </p:sp>
    </p:spTree>
    <p:extLst>
      <p:ext uri="{BB962C8B-B14F-4D97-AF65-F5344CB8AC3E}">
        <p14:creationId xmlns:p14="http://schemas.microsoft.com/office/powerpoint/2010/main" val="27866078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DC0421-D0CA-8D48-B0BE-88C303DA0DF7}"/>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8C72E210-1F06-6913-5113-D40F4F2A86AC}"/>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9440B59E-6478-3F99-64FE-D42E28DDB1B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6510AE17-82B6-1947-AE3C-7070040F5056}"/>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7AE3BFD6-B074-F5B4-C29B-86DEE34DE63B}"/>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1C61C462-E9EF-42AA-3995-E7336F9510A9}"/>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4.1.1</a:t>
            </a:r>
            <a:r>
              <a:rPr lang="zh-CN" altLang="en-US" sz="2800" b="1" dirty="0">
                <a:solidFill>
                  <a:srgbClr val="FFFFFF"/>
                </a:solidFill>
                <a:latin typeface="微软雅黑" panose="020B0503020204020204" pitchFamily="34" charset="-122"/>
                <a:ea typeface="微软雅黑" panose="020B0503020204020204" pitchFamily="34" charset="-122"/>
                <a:sym typeface="+mn-ea"/>
              </a:rPr>
              <a:t>　人物形象设计基础</a:t>
            </a:r>
          </a:p>
        </p:txBody>
      </p:sp>
      <p:pic>
        <p:nvPicPr>
          <p:cNvPr id="6" name="图片 72">
            <a:extLst>
              <a:ext uri="{FF2B5EF4-FFF2-40B4-BE49-F238E27FC236}">
                <a16:creationId xmlns:a16="http://schemas.microsoft.com/office/drawing/2014/main" id="{403BD5B0-54B8-87BD-A7AC-C832AF3E2D2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8BEF3C8F-2359-67E2-7094-DE1B511CE82C}"/>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2E2B9218-BB4E-E346-CAE3-4C4F9CFCE1E9}"/>
              </a:ext>
            </a:extLst>
          </p:cNvPr>
          <p:cNvSpPr txBox="1"/>
          <p:nvPr/>
        </p:nvSpPr>
        <p:spPr>
          <a:xfrm>
            <a:off x="908829" y="1268394"/>
            <a:ext cx="10214784" cy="234628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a:t>
            </a:r>
            <a:r>
              <a:rPr lang="zh-CN" altLang="en-US" sz="2000" b="1" dirty="0">
                <a:solidFill>
                  <a:srgbClr val="000000"/>
                </a:solidFill>
                <a:latin typeface="微软雅黑" panose="020B0503020204020204" pitchFamily="34" charset="-122"/>
                <a:ea typeface="微软雅黑" panose="020B0503020204020204" pitchFamily="34" charset="-122"/>
              </a:rPr>
              <a:t>．人物形象设计的特征</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）功能性。</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）精神性。</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）象征性。</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）市场性。</a:t>
            </a:r>
            <a:endParaRPr lang="en-US" altLang="zh-CN" sz="200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537D4618-6B5A-F8F5-5C1B-6AA4490C3221}"/>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30458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84B28D-AA43-8B30-B31E-F1E3088A59C9}"/>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F650D08D-21D5-A0E9-7E1A-607F05AFEC73}"/>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F4523A2D-C4E5-CA36-1248-09B36805111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51A16E77-4E3C-9BEC-F23C-AE57867A6B06}"/>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23A95D6C-4152-4DE2-29AA-4D2535F0A618}"/>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D0CA7D4F-DF5B-F03D-027C-E84FE4588C59}"/>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4.1.1</a:t>
            </a:r>
            <a:r>
              <a:rPr lang="zh-CN" altLang="en-US" sz="2800" b="1" dirty="0">
                <a:solidFill>
                  <a:srgbClr val="FFFFFF"/>
                </a:solidFill>
                <a:latin typeface="微软雅黑" panose="020B0503020204020204" pitchFamily="34" charset="-122"/>
                <a:ea typeface="微软雅黑" panose="020B0503020204020204" pitchFamily="34" charset="-122"/>
                <a:sym typeface="+mn-ea"/>
              </a:rPr>
              <a:t>　人物形象设计基础</a:t>
            </a:r>
          </a:p>
        </p:txBody>
      </p:sp>
      <p:pic>
        <p:nvPicPr>
          <p:cNvPr id="6" name="图片 72">
            <a:extLst>
              <a:ext uri="{FF2B5EF4-FFF2-40B4-BE49-F238E27FC236}">
                <a16:creationId xmlns:a16="http://schemas.microsoft.com/office/drawing/2014/main" id="{31B6D81A-AAF1-D7FD-2584-D18088E02F2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0F01DB5B-761F-EF57-2D12-5FBD1B5D8239}"/>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111BB850-F4A2-F904-725E-64A5B108ECB0}"/>
              </a:ext>
            </a:extLst>
          </p:cNvPr>
          <p:cNvSpPr txBox="1"/>
          <p:nvPr/>
        </p:nvSpPr>
        <p:spPr>
          <a:xfrm>
            <a:off x="908829" y="1268394"/>
            <a:ext cx="10214784"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4.1.1.5</a:t>
            </a:r>
            <a:r>
              <a:rPr lang="zh-CN" altLang="en-US" sz="2000" b="1" dirty="0">
                <a:solidFill>
                  <a:srgbClr val="000000"/>
                </a:solidFill>
                <a:latin typeface="微软雅黑" panose="020B0503020204020204" pitchFamily="34" charset="-122"/>
                <a:ea typeface="微软雅黑" panose="020B0503020204020204" pitchFamily="34" charset="-122"/>
              </a:rPr>
              <a:t>　素质素养养成</a:t>
            </a:r>
            <a:endParaRPr lang="zh-CN" altLang="en-US" sz="2000" b="1" i="0" u="none" strike="noStrike" baseline="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）在对人物形象设计的观察中，要培养设计师的观察能力、以人为本的理念，学会尊重他人。</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）在从艺术设计的维度分析人物形象设计的表述中，要遵守实事求是的原则，养成用设计师的思维方式、逻辑和专业语言进行描述的习惯。</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）在分享案例过程中，养成专业而有效的沟通交流能力。在分享完成后，要认真思考、归纳、总结，养成良好的学习习惯。</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4.1.1.6</a:t>
            </a:r>
            <a:r>
              <a:rPr lang="zh-CN" altLang="en-US" sz="2000" b="1" dirty="0">
                <a:solidFill>
                  <a:srgbClr val="000000"/>
                </a:solidFill>
                <a:latin typeface="微软雅黑" panose="020B0503020204020204" pitchFamily="34" charset="-122"/>
                <a:ea typeface="微软雅黑" panose="020B0503020204020204" pitchFamily="34" charset="-122"/>
              </a:rPr>
              <a:t>　任务实施</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4.1.1.6.1</a:t>
            </a:r>
            <a:r>
              <a:rPr lang="zh-CN" altLang="en-US" sz="2000" b="1" dirty="0">
                <a:solidFill>
                  <a:srgbClr val="000000"/>
                </a:solidFill>
                <a:latin typeface="微软雅黑" panose="020B0503020204020204" pitchFamily="34" charset="-122"/>
                <a:ea typeface="微软雅黑" panose="020B0503020204020204" pitchFamily="34" charset="-122"/>
              </a:rPr>
              <a:t>　任务分配</a:t>
            </a:r>
          </a:p>
        </p:txBody>
      </p:sp>
    </p:spTree>
    <p:extLst>
      <p:ext uri="{BB962C8B-B14F-4D97-AF65-F5344CB8AC3E}">
        <p14:creationId xmlns:p14="http://schemas.microsoft.com/office/powerpoint/2010/main" val="8505182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239798-8705-EDCD-D1A5-BDB2C7F1CB22}"/>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45F14CF4-ED2D-7913-5453-B9EBC2094BD0}"/>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DEADBECF-A925-C1E6-0613-A813933DC60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AB39D6AF-A08B-759E-64D4-BCB06F23B049}"/>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82709CEF-D124-1911-B357-0EE566A7F536}"/>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BD9B0849-6691-4C9C-5FD5-C4EA0E755C85}"/>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4.1.1</a:t>
            </a:r>
            <a:r>
              <a:rPr lang="zh-CN" altLang="en-US" sz="2800" b="1" dirty="0">
                <a:solidFill>
                  <a:srgbClr val="FFFFFF"/>
                </a:solidFill>
                <a:latin typeface="微软雅黑" panose="020B0503020204020204" pitchFamily="34" charset="-122"/>
                <a:ea typeface="微软雅黑" panose="020B0503020204020204" pitchFamily="34" charset="-122"/>
                <a:sym typeface="+mn-ea"/>
              </a:rPr>
              <a:t>　人物形象设计基础</a:t>
            </a:r>
          </a:p>
        </p:txBody>
      </p:sp>
      <p:pic>
        <p:nvPicPr>
          <p:cNvPr id="6" name="图片 72">
            <a:extLst>
              <a:ext uri="{FF2B5EF4-FFF2-40B4-BE49-F238E27FC236}">
                <a16:creationId xmlns:a16="http://schemas.microsoft.com/office/drawing/2014/main" id="{4DF692F0-8036-B257-2437-942F3EE0808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9140774D-CD63-507D-AD7A-042C6785EB56}"/>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8CBD6AEF-50D6-B5DC-6475-E64D4ED1CF28}"/>
              </a:ext>
            </a:extLst>
          </p:cNvPr>
          <p:cNvSpPr txBox="1"/>
          <p:nvPr/>
        </p:nvSpPr>
        <p:spPr>
          <a:xfrm>
            <a:off x="908829" y="1268394"/>
            <a:ext cx="10214784"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4.1.1.6.2</a:t>
            </a:r>
            <a:r>
              <a:rPr lang="zh-CN" altLang="en-US" sz="2000" b="1" dirty="0">
                <a:solidFill>
                  <a:srgbClr val="000000"/>
                </a:solidFill>
                <a:latin typeface="微软雅黑" panose="020B0503020204020204" pitchFamily="34" charset="-122"/>
                <a:ea typeface="微软雅黑" panose="020B0503020204020204" pitchFamily="34" charset="-122"/>
              </a:rPr>
              <a:t>　自主探学</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：选择一个自己喜欢的人物形象，把照片粘贴在表中，并用规范和专业的语言进行人物特征表述。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：从艺术设计的维度分析这个形象设计：</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4.1.1.6.3</a:t>
            </a:r>
            <a:r>
              <a:rPr lang="zh-CN" altLang="en-US" sz="2000" b="1" dirty="0">
                <a:solidFill>
                  <a:srgbClr val="000000"/>
                </a:solidFill>
                <a:latin typeface="微软雅黑" panose="020B0503020204020204" pitchFamily="34" charset="-122"/>
                <a:ea typeface="微软雅黑" panose="020B0503020204020204" pitchFamily="34" charset="-122"/>
              </a:rPr>
              <a:t>　合作研学</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：组内分享自己的案例，组长安排互评，用简洁扼要的语言记录你的点评重点。</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：小组讨论总结出你们对人物形象设计的理解。</a:t>
            </a:r>
          </a:p>
        </p:txBody>
      </p:sp>
    </p:spTree>
    <p:extLst>
      <p:ext uri="{BB962C8B-B14F-4D97-AF65-F5344CB8AC3E}">
        <p14:creationId xmlns:p14="http://schemas.microsoft.com/office/powerpoint/2010/main" val="10945695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2ZmOTRhNWViOTkzMGEzNThjYzAwNjA3ZWQyOWQ4NTk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TIMING" val="|1.3|4.3"/>
</p:tagLst>
</file>

<file path=ppt/tags/tag13.xml><?xml version="1.0" encoding="utf-8"?>
<p:tagLst xmlns:a="http://schemas.openxmlformats.org/drawingml/2006/main" xmlns:r="http://schemas.openxmlformats.org/officeDocument/2006/relationships" xmlns:p="http://schemas.openxmlformats.org/presentationml/2006/main">
  <p:tag name="TIMING" val="|0.8|0.8|1.2|0.9|1.1"/>
</p:tagLst>
</file>

<file path=ppt/tags/tag2.xml><?xml version="1.0" encoding="utf-8"?>
<p:tagLst xmlns:a="http://schemas.openxmlformats.org/drawingml/2006/main" xmlns:r="http://schemas.openxmlformats.org/officeDocument/2006/relationships" xmlns:p="http://schemas.openxmlformats.org/presentationml/2006/main">
  <p:tag name="TIMING" val="|0.5|0.7|0.8|1|1.2"/>
</p:tagLst>
</file>

<file path=ppt/tags/tag3.xml><?xml version="1.0" encoding="utf-8"?>
<p:tagLst xmlns:a="http://schemas.openxmlformats.org/drawingml/2006/main" xmlns:r="http://schemas.openxmlformats.org/officeDocument/2006/relationships" xmlns:p="http://schemas.openxmlformats.org/presentationml/2006/main">
  <p:tag name="TIMING" val="|1.3|4.3"/>
</p:tagLst>
</file>

<file path=ppt/tags/tag4.xml><?xml version="1.0" encoding="utf-8"?>
<p:tagLst xmlns:a="http://schemas.openxmlformats.org/drawingml/2006/main" xmlns:r="http://schemas.openxmlformats.org/officeDocument/2006/relationships" xmlns:p="http://schemas.openxmlformats.org/presentationml/2006/main">
  <p:tag name="TIMING" val="|1.3|4.3"/>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TIMING" val="|1.3|4.3"/>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自定义设计方案">
  <a:themeElements>
    <a:clrScheme name="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自定义设计方案">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2495"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2495"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890</TotalTime>
  <Words>3767</Words>
  <Application>Microsoft Office PowerPoint</Application>
  <PresentationFormat>宽屏</PresentationFormat>
  <Paragraphs>339</Paragraphs>
  <Slides>45</Slides>
  <Notes>41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45</vt:i4>
      </vt:variant>
    </vt:vector>
  </HeadingPairs>
  <TitlesOfParts>
    <vt:vector size="55" baseType="lpstr">
      <vt:lpstr>FZCSK--GBK1-0</vt:lpstr>
      <vt:lpstr>等线</vt:lpstr>
      <vt:lpstr>方正稚艺_GBK</vt:lpstr>
      <vt:lpstr>黑体</vt:lpstr>
      <vt:lpstr>微软雅黑</vt:lpstr>
      <vt:lpstr>Arial</vt:lpstr>
      <vt:lpstr>Calibri</vt:lpstr>
      <vt:lpstr>Calibri Light</vt:lpstr>
      <vt:lpstr>Wingdings</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雨宁 仇</dc:creator>
  <cp:lastModifiedBy>fc z</cp:lastModifiedBy>
  <cp:revision>51</cp:revision>
  <dcterms:created xsi:type="dcterms:W3CDTF">2023-11-05T06:36:00Z</dcterms:created>
  <dcterms:modified xsi:type="dcterms:W3CDTF">2025-06-28T01:24:42Z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E77A7CDC3D6F48479E9DAAE7B8AC3A57_13</vt:lpwstr>
  </property>
  <property fmtid="{D5CDD505-2E9C-101B-9397-08002B2CF9AE}" pid="3" name="KSOProductBuildVer">
    <vt:lpwstr>2052-12.1.0.18240</vt:lpwstr>
  </property>
</Properties>
</file>